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8" r:id="rId2"/>
    <p:sldId id="279" r:id="rId3"/>
    <p:sldId id="273" r:id="rId4"/>
    <p:sldId id="296" r:id="rId5"/>
    <p:sldId id="309" r:id="rId6"/>
    <p:sldId id="285" r:id="rId7"/>
    <p:sldId id="301" r:id="rId8"/>
    <p:sldId id="299" r:id="rId9"/>
    <p:sldId id="281" r:id="rId10"/>
    <p:sldId id="297" r:id="rId11"/>
    <p:sldId id="287" r:id="rId12"/>
    <p:sldId id="304" r:id="rId13"/>
    <p:sldId id="302" r:id="rId14"/>
    <p:sldId id="298" r:id="rId15"/>
    <p:sldId id="310" r:id="rId16"/>
    <p:sldId id="311" r:id="rId17"/>
    <p:sldId id="312" r:id="rId18"/>
    <p:sldId id="314" r:id="rId19"/>
    <p:sldId id="313" r:id="rId20"/>
    <p:sldId id="315" r:id="rId21"/>
    <p:sldId id="316" r:id="rId22"/>
    <p:sldId id="317" r:id="rId23"/>
    <p:sldId id="318" r:id="rId24"/>
    <p:sldId id="320" r:id="rId25"/>
    <p:sldId id="319" r:id="rId26"/>
    <p:sldId id="325" r:id="rId27"/>
    <p:sldId id="282" r:id="rId28"/>
    <p:sldId id="321" r:id="rId29"/>
    <p:sldId id="322" r:id="rId30"/>
    <p:sldId id="284" r:id="rId31"/>
    <p:sldId id="323" r:id="rId32"/>
    <p:sldId id="303" r:id="rId33"/>
    <p:sldId id="305" r:id="rId34"/>
    <p:sldId id="308" r:id="rId35"/>
    <p:sldId id="30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70"/>
    <a:srgbClr val="024B80"/>
    <a:srgbClr val="000000"/>
    <a:srgbClr val="F4F4F4"/>
    <a:srgbClr val="FFFFFF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5" autoAdjust="0"/>
    <p:restoredTop sz="85792" autoAdjust="0"/>
  </p:normalViewPr>
  <p:slideViewPr>
    <p:cSldViewPr snapToGrid="0" showGuides="1">
      <p:cViewPr varScale="1">
        <p:scale>
          <a:sx n="106" d="100"/>
          <a:sy n="106" d="100"/>
        </p:scale>
        <p:origin x="114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F3B22-BCA4-453C-BCCB-9B7CF0D6A8E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148CB-0E44-4C39-9EB4-E4E41C9AE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8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71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9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0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762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8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68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1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78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결과 </a:t>
            </a:r>
            <a:r>
              <a:rPr lang="en-US" altLang="ko-KR" smtClean="0"/>
              <a:t>12911</a:t>
            </a:r>
            <a:r>
              <a:rPr lang="ko-KR" altLang="en-US" smtClean="0"/>
              <a:t>개 리뷰 판별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57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결과 </a:t>
            </a:r>
            <a:r>
              <a:rPr lang="en-US" altLang="ko-KR" smtClean="0"/>
              <a:t>238</a:t>
            </a:r>
            <a:r>
              <a:rPr lang="ko-KR" altLang="en-US" smtClean="0"/>
              <a:t>개의 리뷰 판별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5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2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3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30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148CB-0E44-4C39-9EB4-E4E41C9AE1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4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1st.co.kr/main" TargetMode="External"/><Relationship Id="rId2" Type="http://schemas.openxmlformats.org/officeDocument/2006/relationships/hyperlink" Target="https://www.coupang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akaobrain/KorNLUDatasets/tree/master/KorST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47730" y="2041091"/>
            <a:ext cx="6096541" cy="2775819"/>
            <a:chOff x="3113923" y="2537279"/>
            <a:chExt cx="6096541" cy="27758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968323" y="3989659"/>
              <a:ext cx="438774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280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800" smtClean="0">
                  <a:solidFill>
                    <a:schemeClr val="bg1"/>
                  </a:solidFill>
                  <a:ea typeface="나눔스퀘어 ExtraBold" panose="020B0600000101010101"/>
                </a:rPr>
                <a:t>3</a:t>
              </a:r>
              <a:r>
                <a:rPr lang="ko-KR" altLang="en-US" sz="2800" smtClean="0">
                  <a:solidFill>
                    <a:schemeClr val="bg1"/>
                  </a:solidFill>
                  <a:ea typeface="나눔스퀘어 ExtraBold" panose="020B0600000101010101"/>
                </a:rPr>
                <a:t>조</a:t>
              </a:r>
              <a:r>
                <a:rPr lang="en-US" altLang="ko-KR" sz="2800" smtClean="0">
                  <a:solidFill>
                    <a:schemeClr val="bg1"/>
                  </a:solidFill>
                  <a:ea typeface="나눔스퀘어 ExtraBold" panose="020B0600000101010101"/>
                </a:rPr>
                <a:t> </a:t>
              </a:r>
              <a:r>
                <a:rPr lang="ko-KR" altLang="en-US" sz="2800" smtClean="0">
                  <a:solidFill>
                    <a:schemeClr val="bg1"/>
                  </a:solidFill>
                  <a:ea typeface="나눔스퀘어 ExtraBold" panose="020B0600000101010101"/>
                </a:rPr>
                <a:t>도지</a:t>
              </a:r>
              <a:endParaRPr lang="en-US" altLang="ko-KR" sz="2800" smtClean="0">
                <a:solidFill>
                  <a:schemeClr val="bg1"/>
                </a:solidFill>
                <a:ea typeface="나눔스퀘어 ExtraBold" panose="020B0600000101010101"/>
              </a:endParaRPr>
            </a:p>
            <a:p>
              <a:pPr algn="ctr"/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이윤재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김정호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박성하</a:t>
              </a:r>
              <a:r>
                <a:rPr lang="en-US" altLang="ko-KR" sz="2400" smtClean="0">
                  <a:solidFill>
                    <a:schemeClr val="bg1"/>
                  </a:solidFill>
                  <a:ea typeface="나눔스퀘어 ExtraBold" panose="020B0600000101010101"/>
                </a:rPr>
                <a:t>, </a:t>
              </a:r>
              <a:r>
                <a:rPr lang="ko-KR" altLang="en-US" sz="2400" smtClean="0">
                  <a:solidFill>
                    <a:schemeClr val="bg1"/>
                  </a:solidFill>
                  <a:ea typeface="나눔스퀘어 ExtraBold" panose="020B0600000101010101"/>
                </a:rPr>
                <a:t>조민호</a:t>
              </a:r>
              <a:endParaRPr lang="ko-KR" altLang="en-US" sz="2400" dirty="0">
                <a:solidFill>
                  <a:schemeClr val="bg1"/>
                </a:solidFill>
                <a:ea typeface="나눔스퀘어 ExtraBold" panose="020B0600000101010101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113923" y="2537279"/>
              <a:ext cx="609654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쿠팡 리뷰 분석을 통한</a:t>
              </a:r>
              <a:endParaRPr lang="en-US" altLang="ko-KR" sz="3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스팸 리뷰 판단과</a:t>
              </a:r>
              <a:endParaRPr lang="en-US" altLang="ko-KR" sz="3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 쇼핑몰과의 리뷰 생태계 비교</a:t>
              </a:r>
              <a:endParaRPr lang="en-US" altLang="ko-KR" sz="72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Shiba Inu Dogecoin Cryptocurrency wallet, doge, mammal, carnivoran, dog  Like Mammal png | PNG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7273" r="7375" b="7445"/>
          <a:stretch/>
        </p:blipFill>
        <p:spPr bwMode="auto">
          <a:xfrm>
            <a:off x="10247641" y="5012404"/>
            <a:ext cx="1657666" cy="1657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8553486" y="2008852"/>
            <a:ext cx="3648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크롤링 위한 </a:t>
            </a:r>
            <a:r>
              <a:rPr lang="en-US" altLang="ko-KR" smtClean="0">
                <a:ea typeface="나눔스퀘어 ExtraBold" panose="020B0600000101010101"/>
              </a:rPr>
              <a:t>JavaScript Code</a:t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작성후 </a:t>
            </a:r>
            <a:r>
              <a:rPr lang="en-US" altLang="ko-KR" smtClean="0">
                <a:ea typeface="나눔스퀘어 ExtraBold" panose="020B0600000101010101"/>
              </a:rPr>
              <a:t>Chrome </a:t>
            </a:r>
            <a:r>
              <a:rPr lang="ko-KR" altLang="en-US" smtClean="0">
                <a:ea typeface="나눔스퀘어 ExtraBold" panose="020B0600000101010101"/>
              </a:rPr>
              <a:t>개발자 도구 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Snippets </a:t>
            </a:r>
            <a:r>
              <a:rPr lang="ko-KR" altLang="en-US" smtClean="0">
                <a:ea typeface="나눔스퀘어 ExtraBold" panose="020B0600000101010101"/>
              </a:rPr>
              <a:t>기능 사용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작성자 명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내용 등 크롤링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카테고리 별 약 </a:t>
            </a:r>
            <a:r>
              <a:rPr lang="en-US" altLang="ko-KR" smtClean="0">
                <a:ea typeface="나눔스퀘어 ExtraBold" panose="020B0600000101010101"/>
              </a:rPr>
              <a:t>10</a:t>
            </a:r>
            <a:r>
              <a:rPr lang="ko-KR" altLang="en-US" smtClean="0">
                <a:ea typeface="나눔스퀘어 ExtraBold" panose="020B0600000101010101"/>
              </a:rPr>
              <a:t>개 제품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1~5</a:t>
            </a:r>
            <a:r>
              <a:rPr lang="ko-KR" altLang="en-US" smtClean="0">
                <a:ea typeface="나눔스퀘어 ExtraBold" panose="020B0600000101010101"/>
              </a:rPr>
              <a:t>점 리뷰 최대 </a:t>
            </a:r>
            <a:r>
              <a:rPr lang="en-US" altLang="ko-KR" smtClean="0">
                <a:ea typeface="나눔스퀘어 ExtraBold" panose="020B0600000101010101"/>
              </a:rPr>
              <a:t>500</a:t>
            </a:r>
            <a:r>
              <a:rPr lang="ko-KR" altLang="en-US" smtClean="0">
                <a:ea typeface="나눔스퀘어 ExtraBold" panose="020B0600000101010101"/>
              </a:rPr>
              <a:t>개</a:t>
            </a:r>
            <a:endParaRPr lang="en-US" altLang="ko-KR" smtClean="0">
              <a:ea typeface="나눔스퀘어 ExtraBold" panose="020B0600000101010101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2561" y="1741921"/>
            <a:ext cx="8371839" cy="4350062"/>
            <a:chOff x="162561" y="1741921"/>
            <a:chExt cx="8508116" cy="4350062"/>
          </a:xfrm>
        </p:grpSpPr>
        <p:grpSp>
          <p:nvGrpSpPr>
            <p:cNvPr id="18" name="그룹 17"/>
            <p:cNvGrpSpPr/>
            <p:nvPr/>
          </p:nvGrpSpPr>
          <p:grpSpPr>
            <a:xfrm>
              <a:off x="162561" y="1746076"/>
              <a:ext cx="3846021" cy="4345907"/>
              <a:chOff x="1958341" y="1590066"/>
              <a:chExt cx="3912861" cy="442143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/>
              <a:srcRect l="5204" t="5282" r="53789" b="9989"/>
              <a:stretch/>
            </p:blipFill>
            <p:spPr>
              <a:xfrm>
                <a:off x="1958341" y="1590066"/>
                <a:ext cx="3912861" cy="4421435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2203635" y="2626496"/>
                <a:ext cx="148414" cy="798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543258" y="2705055"/>
                <a:ext cx="202194" cy="854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204773" y="2705055"/>
                <a:ext cx="339557" cy="854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039350" y="3436587"/>
                <a:ext cx="2633331" cy="13486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>
                <a:stCxn id="10" idx="3"/>
                <a:endCxn id="42" idx="1"/>
              </p:cNvCxnSpPr>
              <p:nvPr/>
            </p:nvCxnSpPr>
            <p:spPr>
              <a:xfrm flipV="1">
                <a:off x="2352049" y="2613182"/>
                <a:ext cx="2441335" cy="5322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26" idx="3"/>
                <a:endCxn id="43" idx="1"/>
              </p:cNvCxnSpPr>
              <p:nvPr/>
            </p:nvCxnSpPr>
            <p:spPr>
              <a:xfrm>
                <a:off x="2745452" y="2747784"/>
                <a:ext cx="2047932" cy="21132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27" idx="2"/>
                <a:endCxn id="44" idx="1"/>
              </p:cNvCxnSpPr>
              <p:nvPr/>
            </p:nvCxnSpPr>
            <p:spPr>
              <a:xfrm>
                <a:off x="2374552" y="2790513"/>
                <a:ext cx="2418832" cy="134138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그룹 64"/>
              <p:cNvGrpSpPr/>
              <p:nvPr/>
            </p:nvGrpSpPr>
            <p:grpSpPr>
              <a:xfrm>
                <a:off x="4789681" y="1637578"/>
                <a:ext cx="1062020" cy="1520566"/>
                <a:chOff x="5187422" y="1453051"/>
                <a:chExt cx="1144250" cy="1638300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0665"/>
                <a:stretch/>
              </p:blipFill>
              <p:spPr>
                <a:xfrm>
                  <a:off x="5187422" y="1453051"/>
                  <a:ext cx="1144250" cy="1638300"/>
                </a:xfrm>
                <a:prstGeom prst="rect">
                  <a:avLst/>
                </a:prstGeom>
              </p:spPr>
            </p:pic>
            <p:grpSp>
              <p:nvGrpSpPr>
                <p:cNvPr id="64" name="그룹 63"/>
                <p:cNvGrpSpPr/>
                <p:nvPr/>
              </p:nvGrpSpPr>
              <p:grpSpPr>
                <a:xfrm>
                  <a:off x="5191412" y="2420790"/>
                  <a:ext cx="1133117" cy="669199"/>
                  <a:chOff x="5193793" y="2420790"/>
                  <a:chExt cx="1133117" cy="669199"/>
                </a:xfrm>
              </p:grpSpPr>
              <p:sp>
                <p:nvSpPr>
                  <p:cNvPr id="41" name="직사각형 40"/>
                  <p:cNvSpPr/>
                  <p:nvPr/>
                </p:nvSpPr>
                <p:spPr>
                  <a:xfrm>
                    <a:off x="5193793" y="2923182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5193793" y="2420790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5193793" y="2588582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5193793" y="2756375"/>
                    <a:ext cx="1133117" cy="16680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59" name="직선 연결선 58"/>
              <p:cNvCxnSpPr>
                <a:stCxn id="28" idx="3"/>
                <a:endCxn id="41" idx="1"/>
              </p:cNvCxnSpPr>
              <p:nvPr/>
            </p:nvCxnSpPr>
            <p:spPr>
              <a:xfrm flipV="1">
                <a:off x="4672681" y="3079470"/>
                <a:ext cx="120703" cy="1031452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/>
            <a:srcRect l="50292" t="5282" b="9989"/>
            <a:stretch/>
          </p:blipFill>
          <p:spPr>
            <a:xfrm>
              <a:off x="4008582" y="1741921"/>
              <a:ext cx="4662095" cy="434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9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42" y="1767941"/>
            <a:ext cx="9293344" cy="3139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마트 구축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4971"/>
          <a:stretch/>
        </p:blipFill>
        <p:spPr>
          <a:xfrm>
            <a:off x="338795" y="2853943"/>
            <a:ext cx="2344847" cy="2008569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38797" y="1750030"/>
            <a:ext cx="2344847" cy="905346"/>
            <a:chOff x="338797" y="1750030"/>
            <a:chExt cx="2344847" cy="905346"/>
          </a:xfrm>
        </p:grpSpPr>
        <p:grpSp>
          <p:nvGrpSpPr>
            <p:cNvPr id="7" name="그룹 6"/>
            <p:cNvGrpSpPr/>
            <p:nvPr/>
          </p:nvGrpSpPr>
          <p:grpSpPr>
            <a:xfrm>
              <a:off x="338797" y="1750030"/>
              <a:ext cx="2344847" cy="905346"/>
              <a:chOff x="338797" y="1750030"/>
              <a:chExt cx="2344847" cy="90534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929" t="6268" r="1768" b="6530"/>
              <a:stretch/>
            </p:blipFill>
            <p:spPr>
              <a:xfrm>
                <a:off x="338797" y="1750030"/>
                <a:ext cx="2344847" cy="905346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584200" y="2353901"/>
                <a:ext cx="656125" cy="117695"/>
              </a:xfrm>
              <a:prstGeom prst="rect">
                <a:avLst/>
              </a:prstGeom>
              <a:solidFill>
                <a:srgbClr val="F4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1214439" y="2353901"/>
              <a:ext cx="175977" cy="1288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76918" y="2667796"/>
            <a:ext cx="2268602" cy="146059"/>
            <a:chOff x="376918" y="2667796"/>
            <a:chExt cx="2268602" cy="230505"/>
          </a:xfrm>
        </p:grpSpPr>
        <p:grpSp>
          <p:nvGrpSpPr>
            <p:cNvPr id="22" name="그룹 21"/>
            <p:cNvGrpSpPr/>
            <p:nvPr/>
          </p:nvGrpSpPr>
          <p:grpSpPr>
            <a:xfrm>
              <a:off x="376918" y="2667796"/>
              <a:ext cx="2268602" cy="230505"/>
              <a:chOff x="338797" y="2684711"/>
              <a:chExt cx="2268602" cy="23050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797" y="2684711"/>
                <a:ext cx="2268602" cy="230505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1883121" y="2684711"/>
                <a:ext cx="516047" cy="2305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428391" y="2670751"/>
              <a:ext cx="175977" cy="21326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4200" y="5252767"/>
            <a:ext cx="92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 DB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데이터 마트 구축 후 해당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Host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Host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부터 계정 발급 후 해당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접속하여 데이터 사용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모형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07653" y="3836009"/>
            <a:ext cx="2439658" cy="2402280"/>
            <a:chOff x="584201" y="1823465"/>
            <a:chExt cx="1824021" cy="1960883"/>
          </a:xfrm>
        </p:grpSpPr>
        <p:sp>
          <p:nvSpPr>
            <p:cNvPr id="10" name="직사각형 9"/>
            <p:cNvSpPr/>
            <p:nvPr/>
          </p:nvSpPr>
          <p:spPr>
            <a:xfrm>
              <a:off x="584201" y="1823465"/>
              <a:ext cx="1824021" cy="1960883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길이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별점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제조사명 언급횟수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상품명 언급횟수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9507" y="1974120"/>
              <a:ext cx="1593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객관적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07653" y="1800339"/>
            <a:ext cx="2439658" cy="1881143"/>
            <a:chOff x="584201" y="1746076"/>
            <a:chExt cx="1824021" cy="1516822"/>
          </a:xfrm>
        </p:grpSpPr>
        <p:sp>
          <p:nvSpPr>
            <p:cNvPr id="15" name="직사각형 14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작성자명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말투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내용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9507" y="1924919"/>
              <a:ext cx="1593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주관적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89339" y="1800338"/>
            <a:ext cx="2213321" cy="1881143"/>
            <a:chOff x="584201" y="1746076"/>
            <a:chExt cx="1824021" cy="1516822"/>
          </a:xfrm>
        </p:grpSpPr>
        <p:sp>
          <p:nvSpPr>
            <p:cNvPr id="21" name="직사각형 20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개행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9506" y="1936382"/>
              <a:ext cx="1593410" cy="297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파생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4061359" y="2788364"/>
            <a:ext cx="7912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8746527" y="3026477"/>
            <a:ext cx="2213321" cy="1467962"/>
            <a:chOff x="584201" y="1746076"/>
            <a:chExt cx="1824021" cy="1516822"/>
          </a:xfrm>
        </p:grpSpPr>
        <p:sp>
          <p:nvSpPr>
            <p:cNvPr id="27" name="직사각형 26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스팸 리뷰 여부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9506" y="1936382"/>
              <a:ext cx="1593410" cy="13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>
                  <a:ea typeface="나눔스퀘어 ExtraBold" panose="020B0600000101010101"/>
                </a:rPr>
                <a:t>종속 변수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cxnSp>
        <p:nvCxnSpPr>
          <p:cNvPr id="9" name="꺾인 연결선 8"/>
          <p:cNvCxnSpPr/>
          <p:nvPr/>
        </p:nvCxnSpPr>
        <p:spPr>
          <a:xfrm>
            <a:off x="7339342" y="2788364"/>
            <a:ext cx="1267269" cy="71502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4061359" y="4020577"/>
            <a:ext cx="4545252" cy="1239488"/>
          </a:xfrm>
          <a:prstGeom prst="bentConnector3">
            <a:avLst>
              <a:gd name="adj1" fmla="val 860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60" y="1129886"/>
            <a:ext cx="359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변수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982997"/>
              </p:ext>
            </p:extLst>
          </p:nvPr>
        </p:nvGraphicFramePr>
        <p:xfrm>
          <a:off x="511771" y="1965985"/>
          <a:ext cx="5092122" cy="333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061">
                  <a:extLst>
                    <a:ext uri="{9D8B030D-6E8A-4147-A177-3AD203B41FA5}">
                      <a16:colId xmlns:a16="http://schemas.microsoft.com/office/drawing/2014/main" val="2050579190"/>
                    </a:ext>
                  </a:extLst>
                </a:gridCol>
                <a:gridCol w="2546061">
                  <a:extLst>
                    <a:ext uri="{9D8B030D-6E8A-4147-A177-3AD203B41FA5}">
                      <a16:colId xmlns:a16="http://schemas.microsoft.com/office/drawing/2014/main" val="3352910543"/>
                    </a:ext>
                  </a:extLst>
                </a:gridCol>
              </a:tblGrid>
              <a:tr h="36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기존 변수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변수 설명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3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review_index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고유 </a:t>
                      </a:r>
                      <a:r>
                        <a:rPr lang="en-US" altLang="ko-KR" b="0" smtClean="0">
                          <a:ea typeface="나눔스퀘어 ExtraBold" panose="020B0600000101010101"/>
                        </a:rPr>
                        <a:t>ID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53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category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쿠팡 내 카테고리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1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manufacturer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제조업체명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9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product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제품명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72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writer_name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작성자 명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41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review_date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작성 일자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27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rating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별점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9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ea typeface="나눔스퀘어 ExtraBold" panose="020B0600000101010101"/>
                        </a:rPr>
                        <a:t>review_content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ea typeface="나눔스퀘어 ExtraBold" panose="020B0600000101010101"/>
                        </a:rPr>
                        <a:t>리뷰 내용</a:t>
                      </a:r>
                      <a:endParaRPr lang="ko-KR" altLang="en-US" b="0"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7574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02590"/>
              </p:ext>
            </p:extLst>
          </p:nvPr>
        </p:nvGraphicFramePr>
        <p:xfrm>
          <a:off x="5975285" y="1965985"/>
          <a:ext cx="573084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22">
                  <a:extLst>
                    <a:ext uri="{9D8B030D-6E8A-4147-A177-3AD203B41FA5}">
                      <a16:colId xmlns:a16="http://schemas.microsoft.com/office/drawing/2014/main" val="1953246471"/>
                    </a:ext>
                  </a:extLst>
                </a:gridCol>
                <a:gridCol w="2865422">
                  <a:extLst>
                    <a:ext uri="{9D8B030D-6E8A-4147-A177-3AD203B41FA5}">
                      <a16:colId xmlns:a16="http://schemas.microsoft.com/office/drawing/2014/main" val="227473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파생 변수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변수 설명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1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newline_count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개행 문자 개수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1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review_len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리뷰 길이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7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special_char_count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특수 문자 개수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69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manufacturer_count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제조업체명 언급 횟수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7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latin typeface="나눔스퀘어 ExtraBold"/>
                          <a:ea typeface="나눔스퀘어 ExtraBold" panose="020B0600000101010101"/>
                        </a:rPr>
                        <a:t>product_product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mtClean="0">
                          <a:latin typeface="나눔스퀘어 ExtraBold"/>
                          <a:ea typeface="나눔스퀘어 ExtraBold" panose="020B0600000101010101"/>
                        </a:rPr>
                        <a:t>제품명 언급 횟수</a:t>
                      </a:r>
                      <a:endParaRPr lang="ko-KR" altLang="en-US" b="0">
                        <a:latin typeface="나눔스퀘어 ExtraBold"/>
                        <a:ea typeface="나눔스퀘어 ExtraBold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5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2756" y="1710226"/>
            <a:ext cx="11712144" cy="3433274"/>
            <a:chOff x="374650" y="1710226"/>
            <a:chExt cx="11712144" cy="3433274"/>
          </a:xfrm>
        </p:grpSpPr>
        <p:pic>
          <p:nvPicPr>
            <p:cNvPr id="17" name="그림 1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50" y="1710226"/>
              <a:ext cx="5214519" cy="343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림 1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450" y="1710226"/>
              <a:ext cx="5095444" cy="34332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그룹 6"/>
            <p:cNvGrpSpPr/>
            <p:nvPr/>
          </p:nvGrpSpPr>
          <p:grpSpPr>
            <a:xfrm>
              <a:off x="10981894" y="1755493"/>
              <a:ext cx="1104900" cy="523220"/>
              <a:chOff x="10934700" y="1828800"/>
              <a:chExt cx="1104900" cy="52322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0981894" y="1828800"/>
                <a:ext cx="1057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smtClean="0">
                    <a:ea typeface="나눔스퀘어 ExtraBold" panose="020B0600000101010101"/>
                  </a:rPr>
                  <a:t> : 5</a:t>
                </a:r>
                <a:r>
                  <a:rPr lang="ko-KR" altLang="en-US" sz="1400" smtClean="0">
                    <a:ea typeface="나눔스퀘어 ExtraBold" panose="020B0600000101010101"/>
                  </a:rPr>
                  <a:t>점 리뷰</a:t>
                </a:r>
                <a:endParaRPr lang="en-US" altLang="ko-KR" sz="1400" smtClean="0">
                  <a:ea typeface="나눔스퀘어 ExtraBold" panose="020B0600000101010101"/>
                </a:endParaRPr>
              </a:p>
              <a:p>
                <a:r>
                  <a:rPr lang="en-US" altLang="ko-KR" sz="1400" smtClean="0">
                    <a:ea typeface="나눔스퀘어 ExtraBold" panose="020B0600000101010101"/>
                  </a:rPr>
                  <a:t> : 1</a:t>
                </a:r>
                <a:r>
                  <a:rPr lang="ko-KR" altLang="en-US" sz="1400" smtClean="0">
                    <a:ea typeface="나눔스퀘어 ExtraBold" panose="020B0600000101010101"/>
                  </a:rPr>
                  <a:t>점 리뷰</a:t>
                </a:r>
                <a:endParaRPr lang="ko-KR" altLang="en-US" sz="1400">
                  <a:ea typeface="나눔스퀘어 ExtraBold" panose="020B0600000101010101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19209" t="13091" r="21267" b="21477"/>
              <a:stretch/>
            </p:blipFill>
            <p:spPr>
              <a:xfrm>
                <a:off x="10934700" y="1921753"/>
                <a:ext cx="165100" cy="17500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6748" t="3" r="16583" b="16683"/>
              <a:stretch/>
            </p:blipFill>
            <p:spPr>
              <a:xfrm>
                <a:off x="10956925" y="2132465"/>
                <a:ext cx="123826" cy="147007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108702"/>
            <a:ext cx="9288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리뷰가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점리뷰보다 리뷰의 길이가 더 긴 양상을 보임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전달을 위한 스팸 리뷰가 포함되어 있을 가능성 多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리뷰가 전체적으로 특수문자를 많이 포함하고 있음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2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35446" y="1720154"/>
            <a:ext cx="11325884" cy="3901945"/>
            <a:chOff x="435446" y="1665837"/>
            <a:chExt cx="11325884" cy="4284384"/>
          </a:xfrm>
        </p:grpSpPr>
        <p:grpSp>
          <p:nvGrpSpPr>
            <p:cNvPr id="8" name="그룹 7"/>
            <p:cNvGrpSpPr/>
            <p:nvPr/>
          </p:nvGrpSpPr>
          <p:grpSpPr>
            <a:xfrm>
              <a:off x="435446" y="1665837"/>
              <a:ext cx="5486400" cy="4284384"/>
              <a:chOff x="435446" y="1665837"/>
              <a:chExt cx="5486400" cy="428438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35446" y="1665837"/>
                <a:ext cx="5486400" cy="4284384"/>
              </a:xfrm>
              <a:prstGeom prst="rect">
                <a:avLst/>
              </a:prstGeom>
              <a:noFill/>
              <a:ln w="38100">
                <a:solidFill>
                  <a:srgbClr val="024B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mtClean="0">
                  <a:solidFill>
                    <a:schemeClr val="tx1"/>
                  </a:solidFill>
                  <a:ea typeface="나눔스퀘어 ExtraBold" panose="020B0600000101010101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788882" y="1755131"/>
                <a:ext cx="27795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smtClean="0">
                    <a:ea typeface="나눔스퀘어 ExtraBold" panose="020B0600000101010101"/>
                  </a:rPr>
                  <a:t>5</a:t>
                </a:r>
                <a:r>
                  <a:rPr lang="ko-KR" altLang="en-US" sz="2000" smtClean="0">
                    <a:ea typeface="나눔스퀘어 ExtraBold" panose="020B0600000101010101"/>
                  </a:rPr>
                  <a:t>점 리뷰</a:t>
                </a:r>
                <a:endParaRPr lang="ko-KR" altLang="en-US" sz="2000">
                  <a:ea typeface="나눔스퀘어 ExtraBold" panose="020B0600000101010101"/>
                </a:endParaRPr>
              </a:p>
            </p:txBody>
          </p:sp>
          <p:pic>
            <p:nvPicPr>
              <p:cNvPr id="28" name="그림 27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584" b="16126"/>
              <a:stretch/>
            </p:blipFill>
            <p:spPr bwMode="auto">
              <a:xfrm>
                <a:off x="5080111" y="2342421"/>
                <a:ext cx="784578" cy="33720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" t="3382" r="29529" b="20082"/>
              <a:stretch/>
            </p:blipFill>
            <p:spPr>
              <a:xfrm>
                <a:off x="530929" y="2625330"/>
                <a:ext cx="4390930" cy="2946301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6274930" y="1665837"/>
              <a:ext cx="5486400" cy="4284384"/>
              <a:chOff x="6274930" y="1665837"/>
              <a:chExt cx="5486400" cy="428438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6274930" y="1665837"/>
                <a:ext cx="5486400" cy="4284384"/>
              </a:xfrm>
              <a:prstGeom prst="rect">
                <a:avLst/>
              </a:prstGeom>
              <a:noFill/>
              <a:ln w="38100">
                <a:solidFill>
                  <a:srgbClr val="024B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mtClean="0">
                  <a:solidFill>
                    <a:schemeClr val="tx1"/>
                  </a:solidFill>
                  <a:ea typeface="나눔스퀘어 ExtraBold" panose="020B0600000101010101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628366" y="1755131"/>
                <a:ext cx="27795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>
                    <a:ea typeface="나눔스퀘어 ExtraBold" panose="020B0600000101010101"/>
                  </a:rPr>
                  <a:t>1</a:t>
                </a:r>
                <a:r>
                  <a:rPr lang="ko-KR" altLang="en-US" sz="2000" smtClean="0">
                    <a:ea typeface="나눔스퀘어 ExtraBold" panose="020B0600000101010101"/>
                  </a:rPr>
                  <a:t>점 리뷰</a:t>
                </a:r>
                <a:endParaRPr lang="ko-KR" altLang="en-US" sz="2000">
                  <a:ea typeface="나눔스퀘어 ExtraBold" panose="020B0600000101010101"/>
                </a:endParaRPr>
              </a:p>
            </p:txBody>
          </p:sp>
          <p:pic>
            <p:nvPicPr>
              <p:cNvPr id="1026" name="Picture 2" descr="평균1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86691" b="34229"/>
              <a:stretch/>
            </p:blipFill>
            <p:spPr bwMode="auto">
              <a:xfrm>
                <a:off x="10951703" y="2342420"/>
                <a:ext cx="761859" cy="3372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3" t="3382" r="28299" b="19631"/>
              <a:stretch/>
            </p:blipFill>
            <p:spPr>
              <a:xfrm>
                <a:off x="6407990" y="2602008"/>
                <a:ext cx="4410653" cy="2941823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579423" y="4055951"/>
            <a:ext cx="4427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503366" y="4155540"/>
            <a:ext cx="4315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32188" y="2076936"/>
            <a:ext cx="90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1.5</a:t>
            </a:r>
            <a:r>
              <a:rPr lang="ko-KR" altLang="en-US" sz="1100" smtClean="0"/>
              <a:t>회 이상</a:t>
            </a:r>
            <a:endParaRPr lang="ko-KR" altLang="en-US" sz="1100"/>
          </a:p>
        </p:txBody>
      </p:sp>
      <p:sp>
        <p:nvSpPr>
          <p:cNvPr id="39" name="TextBox 38"/>
          <p:cNvSpPr txBox="1"/>
          <p:nvPr/>
        </p:nvSpPr>
        <p:spPr>
          <a:xfrm>
            <a:off x="10951703" y="2074733"/>
            <a:ext cx="90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1.2</a:t>
            </a:r>
            <a:r>
              <a:rPr lang="ko-KR" altLang="en-US" sz="1100" smtClean="0"/>
              <a:t>회 이상</a:t>
            </a:r>
            <a:endParaRPr lang="ko-KR" altLang="en-US" sz="11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848713"/>
            <a:ext cx="109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리뷰에서는 제품명과 제조사명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 리뷰에서는 단순 부정적 단어 다수 출현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0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6727" y="1709862"/>
            <a:ext cx="10401299" cy="3433274"/>
            <a:chOff x="502719" y="1691755"/>
            <a:chExt cx="10401299" cy="3433274"/>
          </a:xfrm>
        </p:grpSpPr>
        <p:pic>
          <p:nvPicPr>
            <p:cNvPr id="21" name="그림 20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19" y="1691755"/>
              <a:ext cx="5070569" cy="343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877" y="1693111"/>
              <a:ext cx="4998141" cy="34319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228751"/>
            <a:ext cx="928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상품명 언급횟수와 제조사명 언급횟수 역시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점리뷰보다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점리뷰에서 크게 앞서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결론적으로 유의미한 지표라는 것을 확인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000000" y="1755493"/>
            <a:ext cx="1104900" cy="523220"/>
            <a:chOff x="11000000" y="1755493"/>
            <a:chExt cx="1104900" cy="523220"/>
          </a:xfrm>
        </p:grpSpPr>
        <p:sp>
          <p:nvSpPr>
            <p:cNvPr id="27" name="TextBox 26"/>
            <p:cNvSpPr txBox="1"/>
            <p:nvPr/>
          </p:nvSpPr>
          <p:spPr>
            <a:xfrm>
              <a:off x="11047194" y="1755493"/>
              <a:ext cx="1057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ea typeface="나눔스퀘어 ExtraBold" panose="020B0600000101010101"/>
                </a:rPr>
                <a:t> : 5</a:t>
              </a:r>
              <a:r>
                <a:rPr lang="ko-KR" altLang="en-US" sz="1400" smtClean="0">
                  <a:ea typeface="나눔스퀘어 ExtraBold" panose="020B0600000101010101"/>
                </a:rPr>
                <a:t>점 리뷰</a:t>
              </a:r>
              <a:endParaRPr lang="en-US" altLang="ko-KR" sz="1400" smtClean="0">
                <a:ea typeface="나눔스퀘어 ExtraBold" panose="020B0600000101010101"/>
              </a:endParaRPr>
            </a:p>
            <a:p>
              <a:r>
                <a:rPr lang="en-US" altLang="ko-KR" sz="1400" smtClean="0">
                  <a:ea typeface="나눔스퀘어 ExtraBold" panose="020B0600000101010101"/>
                </a:rPr>
                <a:t> : 1</a:t>
              </a:r>
              <a:r>
                <a:rPr lang="ko-KR" altLang="en-US" sz="1400" smtClean="0">
                  <a:ea typeface="나눔스퀘어 ExtraBold" panose="020B0600000101010101"/>
                </a:rPr>
                <a:t>점 리뷰</a:t>
              </a:r>
              <a:endParaRPr lang="ko-KR" altLang="en-US" sz="1400">
                <a:ea typeface="나눔스퀘어 ExtraBold" panose="020B0600000101010101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l="19209" t="13091" r="21267" b="21477"/>
            <a:stretch/>
          </p:blipFill>
          <p:spPr>
            <a:xfrm>
              <a:off x="11000000" y="1848446"/>
              <a:ext cx="165100" cy="17500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l="16748" t="3" r="16583" b="16683"/>
            <a:stretch/>
          </p:blipFill>
          <p:spPr>
            <a:xfrm>
              <a:off x="11022225" y="2059158"/>
              <a:ext cx="123826" cy="14700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77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7" name="그림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9" y="1814386"/>
            <a:ext cx="4332413" cy="4100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/>
          <p:cNvGrpSpPr/>
          <p:nvPr/>
        </p:nvGrpSpPr>
        <p:grpSpPr>
          <a:xfrm>
            <a:off x="5532447" y="4416637"/>
            <a:ext cx="5654537" cy="1762125"/>
            <a:chOff x="5532447" y="4445212"/>
            <a:chExt cx="5654537" cy="1762125"/>
          </a:xfrm>
        </p:grpSpPr>
        <p:pic>
          <p:nvPicPr>
            <p:cNvPr id="18" name="그림 1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679" y="4463791"/>
              <a:ext cx="256730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그림 1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447" y="4445212"/>
              <a:ext cx="2715260" cy="1762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5450966" y="2199425"/>
            <a:ext cx="6406236" cy="1653797"/>
            <a:chOff x="5450966" y="2370875"/>
            <a:chExt cx="6406236" cy="1653797"/>
          </a:xfrm>
        </p:grpSpPr>
        <p:sp>
          <p:nvSpPr>
            <p:cNvPr id="24" name="직사각형 23"/>
            <p:cNvSpPr/>
            <p:nvPr/>
          </p:nvSpPr>
          <p:spPr>
            <a:xfrm>
              <a:off x="5450966" y="2370875"/>
              <a:ext cx="1697274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553378" y="2370875"/>
              <a:ext cx="1944815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 언급 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903332" y="2370875"/>
              <a:ext cx="1953870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제품명 언급 횟수</a:t>
              </a: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</p:txBody>
        </p:sp>
        <p:sp>
          <p:nvSpPr>
            <p:cNvPr id="2" name="덧셈 기호 1"/>
            <p:cNvSpPr/>
            <p:nvPr/>
          </p:nvSpPr>
          <p:spPr>
            <a:xfrm>
              <a:off x="7222666" y="2465376"/>
              <a:ext cx="256285" cy="25628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덧셈 기호 31"/>
            <p:cNvSpPr/>
            <p:nvPr/>
          </p:nvSpPr>
          <p:spPr>
            <a:xfrm>
              <a:off x="9572620" y="2460553"/>
              <a:ext cx="256285" cy="256285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아래쪽 화살표 6"/>
            <p:cNvSpPr/>
            <p:nvPr/>
          </p:nvSpPr>
          <p:spPr>
            <a:xfrm>
              <a:off x="7968997" y="3032456"/>
              <a:ext cx="1113576" cy="380246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968997" y="3579384"/>
              <a:ext cx="1113576" cy="445288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c1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560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단어 출현 빈도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27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6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분석 기반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68447" y="2182369"/>
            <a:ext cx="3759109" cy="17402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448" y="1843815"/>
            <a:ext cx="332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ea typeface="나눔스퀘어 ExtraBold" panose="020B0600000101010101"/>
              </a:rPr>
              <a:t>KoNLPy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568447" y="4039481"/>
            <a:ext cx="3326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ea typeface="나눔스퀘어 ExtraBold" panose="020B0600000101010101"/>
              </a:rPr>
              <a:t>KNU </a:t>
            </a:r>
            <a:r>
              <a:rPr lang="ko-KR" altLang="en-US" sz="1600" smtClean="0">
                <a:ea typeface="나눔스퀘어 ExtraBold" panose="020B0600000101010101"/>
              </a:rPr>
              <a:t>한국어 감성사전</a:t>
            </a:r>
            <a:endParaRPr lang="en-US" altLang="ko-KR" sz="1600" smtClean="0">
              <a:ea typeface="나눔스퀘어 ExtraBold" panose="020B0600000101010101"/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568447" y="4378034"/>
            <a:ext cx="4937003" cy="1537090"/>
          </a:xfrm>
          <a:prstGeom prst="rect">
            <a:avLst/>
          </a:prstGeom>
        </p:spPr>
      </p:pic>
      <p:pic>
        <p:nvPicPr>
          <p:cNvPr id="23" name="그림 22" descr="C:\Users\Administrator\project\score rating_compare plot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7" y="2182369"/>
            <a:ext cx="5082839" cy="2408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오른쪽 화살표 1"/>
          <p:cNvSpPr/>
          <p:nvPr/>
        </p:nvSpPr>
        <p:spPr>
          <a:xfrm>
            <a:off x="5724054" y="3565570"/>
            <a:ext cx="476250" cy="4961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57874" y="4753268"/>
            <a:ext cx="6229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별점이 높을수록 감성 점수가 높은 추세를 보임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별점에서도 다수의 낮은 감성 점수 검출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부정적인 상황에서 해당 제품으로 긍정적으로 변화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,</a:t>
            </a:r>
            <a:b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부정적인 리뷰에 걱정했으나 긍정적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리뷰로 판단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2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7496273" y="3588664"/>
            <a:ext cx="476250" cy="4961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33424" y="1734571"/>
            <a:ext cx="6517482" cy="4217678"/>
            <a:chOff x="323849" y="1734571"/>
            <a:chExt cx="6517482" cy="4217678"/>
          </a:xfrm>
        </p:grpSpPr>
        <p:grpSp>
          <p:nvGrpSpPr>
            <p:cNvPr id="5" name="그룹 4"/>
            <p:cNvGrpSpPr/>
            <p:nvPr/>
          </p:nvGrpSpPr>
          <p:grpSpPr>
            <a:xfrm>
              <a:off x="323849" y="1734571"/>
              <a:ext cx="6400802" cy="4217678"/>
              <a:chOff x="323849" y="1734571"/>
              <a:chExt cx="6400802" cy="4217678"/>
            </a:xfrm>
          </p:grpSpPr>
          <p:pic>
            <p:nvPicPr>
              <p:cNvPr id="26" name="그림 25" descr="C:\Users\Administrator\project\manufacturer score_kmean plot.JPG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49" y="1746076"/>
                <a:ext cx="3200401" cy="20258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그림 26" descr="C:\Users\Administrator\project\product score_kmean plot.JPG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1" y="3771900"/>
                <a:ext cx="3200400" cy="21803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그림 27" descr="C:\Users\Administrator\project\reviewlen score_kmean plot2.JPG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51" y="3771899"/>
                <a:ext cx="3200400" cy="21803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그림 28" descr="C:\Users\Administrator\project\special score_kmean plot.JPG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4250" y="1734571"/>
                <a:ext cx="3200400" cy="20373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021682" y="1958132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제조사명 언급횟수</a:t>
              </a:r>
              <a:r>
                <a:rPr lang="en-US" altLang="ko-KR" sz="1050"/>
                <a:t> </a:t>
              </a:r>
              <a:r>
                <a:rPr lang="en-US" altLang="ko-KR" sz="1050" smtClean="0"/>
                <a:t>/ </a:t>
              </a:r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1638" y="1958132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제품명 언급횟수</a:t>
              </a:r>
              <a:r>
                <a:rPr lang="en-US" altLang="ko-KR" sz="1050"/>
                <a:t> </a:t>
              </a:r>
              <a:r>
                <a:rPr lang="en-US" altLang="ko-KR" sz="1050" smtClean="0"/>
                <a:t>/ </a:t>
              </a:r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81638" y="4038644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특수 문자 개수 </a:t>
              </a:r>
              <a:r>
                <a:rPr lang="en-US" altLang="ko-KR" sz="1050" smtClean="0"/>
                <a:t>/ </a:t>
              </a:r>
            </a:p>
            <a:p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21682" y="4038644"/>
              <a:ext cx="13596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리뷰 길이 </a:t>
              </a:r>
              <a:r>
                <a:rPr lang="en-US" altLang="ko-KR" sz="1050" smtClean="0"/>
                <a:t>/ </a:t>
              </a:r>
            </a:p>
            <a:p>
              <a:r>
                <a:rPr lang="ko-KR" altLang="en-US" sz="1050" smtClean="0"/>
                <a:t>감성점수</a:t>
              </a:r>
              <a:endParaRPr lang="ko-KR" altLang="en-US" sz="105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56002" y="1746076"/>
            <a:ext cx="3216873" cy="4206171"/>
            <a:chOff x="584201" y="1746076"/>
            <a:chExt cx="1824021" cy="1516822"/>
          </a:xfrm>
        </p:grpSpPr>
        <p:sp>
          <p:nvSpPr>
            <p:cNvPr id="35" name="직사각형 34"/>
            <p:cNvSpPr/>
            <p:nvPr/>
          </p:nvSpPr>
          <p:spPr>
            <a:xfrm>
              <a:off x="584201" y="1746076"/>
              <a:ext cx="1824021" cy="1516822"/>
            </a:xfrm>
            <a:prstGeom prst="rect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mtClean="0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감성점수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제조사명 언급횟수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제품명 언급횟수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리뷰 길이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300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/>
                </a:solidFill>
                <a:ea typeface="나눔스퀘어 ExtraBold" panose="020B0600000101010101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mtClean="0">
                  <a:solidFill>
                    <a:schemeClr val="tx1"/>
                  </a:solidFill>
                  <a:ea typeface="나눔스퀘어 ExtraBold" panose="020B0600000101010101"/>
                </a:rPr>
                <a:t>특수 문자 개수 </a:t>
              </a:r>
              <a:r>
                <a:rPr lang="en-US" altLang="ko-KR" smtClean="0">
                  <a:solidFill>
                    <a:schemeClr val="tx1"/>
                  </a:solidFill>
                  <a:ea typeface="나눔스퀘어 ExtraBold" panose="020B0600000101010101"/>
                </a:rPr>
                <a:t>&gt; 10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9506" y="1803092"/>
              <a:ext cx="1593410" cy="13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ea typeface="나눔스퀘어 ExtraBold" panose="020B0600000101010101"/>
                </a:rPr>
                <a:t>Clustering </a:t>
              </a:r>
              <a:r>
                <a:rPr lang="ko-KR" altLang="en-US" smtClean="0">
                  <a:ea typeface="나눔스퀘어 ExtraBold" panose="020B0600000101010101"/>
                </a:rPr>
                <a:t>경계값</a:t>
              </a:r>
              <a:endParaRPr lang="ko-KR" altLang="en-US">
                <a:ea typeface="나눔스퀘어 ExtraBold" panose="020B0600000101010101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6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분석 기반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756389" y="2714658"/>
            <a:ext cx="3685469" cy="523220"/>
            <a:chOff x="756389" y="2733040"/>
            <a:chExt cx="368546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756389" y="2733040"/>
              <a:ext cx="1382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smtClean="0">
                  <a:solidFill>
                    <a:schemeClr val="bg1"/>
                  </a:solidFill>
                </a:rPr>
                <a:t>Part 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756389" y="3680000"/>
            <a:ext cx="2840686" cy="526392"/>
            <a:chOff x="756389" y="2733040"/>
            <a:chExt cx="2840686" cy="5263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756389" y="2736212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2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.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756389" y="5607512"/>
            <a:ext cx="4530251" cy="523220"/>
            <a:chOff x="756389" y="2733040"/>
            <a:chExt cx="4530251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756389" y="2733040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756389" y="4645342"/>
            <a:ext cx="5015961" cy="526392"/>
            <a:chOff x="756389" y="2733040"/>
            <a:chExt cx="5015961" cy="5263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756389" y="2736212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</a:t>
              </a:r>
              <a:r>
                <a:rPr lang="en-US" altLang="ko-KR" sz="2800" b="1" smtClean="0">
                  <a:solidFill>
                    <a:schemeClr val="bg1"/>
                  </a:solidFill>
                </a:rPr>
                <a:t>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796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7" t="12500" r="18927" b="12500"/>
          <a:stretch/>
        </p:blipFill>
        <p:spPr>
          <a:xfrm>
            <a:off x="6096000" y="0"/>
            <a:ext cx="610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47650" y="1843815"/>
            <a:ext cx="5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KorSTS new benchmark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2243925"/>
            <a:ext cx="6257925" cy="34194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6237" y="2744389"/>
            <a:ext cx="54292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kakao brain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제공한 한국어 문장 유사도 데이터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문장 유사도 분석을 위한 새로운</a:t>
            </a:r>
            <a:r>
              <a:rPr lang="en-US" alt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 문장 번역본을 포함한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8600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 개의 데이터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데이터 마다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문장과 </a:t>
            </a:r>
            <a:r>
              <a:rPr lang="en-US" altLang="ko-KR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0~5</a:t>
            </a:r>
            <a:r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점으로 구성</a:t>
            </a:r>
            <a:endParaRPr lang="en-US" altLang="ko-KR" sz="16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2687" r="320"/>
          <a:stretch/>
        </p:blipFill>
        <p:spPr>
          <a:xfrm>
            <a:off x="7397660" y="1591551"/>
            <a:ext cx="4335012" cy="46123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52399"/>
          <a:stretch/>
        </p:blipFill>
        <p:spPr>
          <a:xfrm>
            <a:off x="66303" y="1591551"/>
            <a:ext cx="4391064" cy="461235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0800000">
            <a:off x="4643640" y="2107636"/>
            <a:ext cx="476250" cy="333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421" y="2085409"/>
            <a:ext cx="2256708" cy="37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ea typeface="나눔스퀘어 ExtraBold" panose="020B0600000101010101"/>
              </a:rPr>
              <a:t>코사인 유사도 검사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9245" y="3897728"/>
            <a:ext cx="225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ea typeface="나눔스퀘어 ExtraBold" panose="020B0600000101010101"/>
              </a:rPr>
              <a:t>형태소 분석기 사용유사도 검사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6689503" y="4035988"/>
            <a:ext cx="476250" cy="3333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07820" y="2654754"/>
            <a:ext cx="2693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단순 </a:t>
            </a:r>
            <a:r>
              <a:rPr lang="en-US" altLang="ko-KR" smtClean="0">
                <a:ea typeface="나눔스퀘어 ExtraBold" panose="020B0600000101010101"/>
              </a:rPr>
              <a:t>token</a:t>
            </a:r>
            <a:r>
              <a:rPr lang="ko-KR" altLang="en-US" smtClean="0">
                <a:ea typeface="나눔스퀘어 ExtraBold" panose="020B0600000101010101"/>
              </a:rPr>
              <a:t>화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단어 출현 횟수 </a:t>
            </a:r>
            <a:r>
              <a:rPr lang="en-US" altLang="ko-KR" smtClean="0">
                <a:ea typeface="나눔스퀘어 ExtraBold" panose="020B0600000101010101"/>
              </a:rPr>
              <a:t>count</a:t>
            </a: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3640" y="4773817"/>
            <a:ext cx="258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형태소 별로 </a:t>
            </a:r>
            <a:r>
              <a:rPr lang="en-US" altLang="ko-KR" smtClean="0">
                <a:ea typeface="나눔스퀘어 ExtraBold" panose="020B0600000101010101"/>
              </a:rPr>
              <a:t>token</a:t>
            </a:r>
            <a:r>
              <a:rPr lang="ko-KR" altLang="en-US" smtClean="0">
                <a:ea typeface="나눔스퀘어 ExtraBold" panose="020B0600000101010101"/>
              </a:rPr>
              <a:t>화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출현 빈도 높은 단어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패널티 부여</a:t>
            </a: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72669" y="1900870"/>
            <a:ext cx="2689340" cy="173018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86033" y="3818552"/>
            <a:ext cx="2675976" cy="2229823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46100" y="1746076"/>
            <a:ext cx="10924043" cy="3054524"/>
            <a:chOff x="831850" y="1746076"/>
            <a:chExt cx="10006981" cy="27981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3674"/>
            <a:stretch/>
          </p:blipFill>
          <p:spPr>
            <a:xfrm>
              <a:off x="831850" y="1746076"/>
              <a:ext cx="10006981" cy="2798100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831850" y="3381375"/>
              <a:ext cx="1000698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92529" y="5108702"/>
            <a:ext cx="928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3.8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점보다 점수가 낮은 경우에도 의미상 유사한 문장 데이터 다수 포함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 기준을 엄격하게 하기위해 임계값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3.8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점으로 설정 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4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24" r="543" b="789"/>
          <a:stretch/>
        </p:blipFill>
        <p:spPr>
          <a:xfrm>
            <a:off x="377191" y="1620570"/>
            <a:ext cx="7137186" cy="4581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767956" y="1936425"/>
            <a:ext cx="4019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KoNLPy</a:t>
            </a:r>
            <a:r>
              <a:rPr lang="ko-KR" altLang="en-US" smtClean="0">
                <a:ea typeface="나눔스퀘어 ExtraBold" panose="020B0600000101010101"/>
              </a:rPr>
              <a:t> 내부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4</a:t>
            </a:r>
            <a:r>
              <a:rPr lang="ko-KR" altLang="en-US" smtClean="0">
                <a:ea typeface="나눔스퀘어 ExtraBold" panose="020B0600000101010101"/>
              </a:rPr>
              <a:t>개의 형태소 분석기 비교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kkma</a:t>
            </a:r>
            <a:r>
              <a:rPr lang="ko-KR" altLang="en-US" smtClean="0">
                <a:ea typeface="나눔스퀘어 ExtraBold" panose="020B0600000101010101"/>
              </a:rPr>
              <a:t>와 </a:t>
            </a:r>
            <a:r>
              <a:rPr lang="en-US" altLang="ko-KR" smtClean="0">
                <a:ea typeface="나눔스퀘어 ExtraBold" panose="020B0600000101010101"/>
              </a:rPr>
              <a:t>komoran</a:t>
            </a:r>
            <a:r>
              <a:rPr lang="ko-KR" altLang="en-US" smtClean="0">
                <a:ea typeface="나눔스퀘어 ExtraBold" panose="020B0600000101010101"/>
              </a:rPr>
              <a:t>에 비해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hannanum</a:t>
            </a:r>
            <a:r>
              <a:rPr lang="ko-KR" altLang="en-US" smtClean="0">
                <a:ea typeface="나눔스퀘어 ExtraBold" panose="020B0600000101010101"/>
              </a:rPr>
              <a:t>과 </a:t>
            </a:r>
            <a:r>
              <a:rPr lang="en-US" altLang="ko-KR" smtClean="0">
                <a:ea typeface="나눔스퀘어 ExtraBold" panose="020B0600000101010101"/>
              </a:rPr>
              <a:t>okt</a:t>
            </a:r>
            <a:r>
              <a:rPr lang="ko-KR" altLang="en-US">
                <a:ea typeface="나눔스퀘어 ExtraBold" panose="020B0600000101010101"/>
              </a:rPr>
              <a:t> </a:t>
            </a:r>
            <a:r>
              <a:rPr lang="ko-KR" altLang="en-US" smtClean="0">
                <a:ea typeface="나눔스퀘어 ExtraBold" panose="020B0600000101010101"/>
              </a:rPr>
              <a:t>형태소 분석기가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더 나은 결과를 보여줌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오타에 대해 비교적 잘 처리한다고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알려진 </a:t>
            </a:r>
            <a:r>
              <a:rPr lang="en-US" altLang="ko-KR" smtClean="0">
                <a:ea typeface="나눔스퀘어 ExtraBold" panose="020B0600000101010101"/>
              </a:rPr>
              <a:t>okt </a:t>
            </a:r>
            <a:r>
              <a:rPr lang="ko-KR" altLang="en-US" smtClean="0">
                <a:ea typeface="나눔스퀘어 ExtraBold" panose="020B0600000101010101"/>
              </a:rPr>
              <a:t>형태소 분석기를 채택</a:t>
            </a: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4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885" r="764" b="1593"/>
          <a:stretch/>
        </p:blipFill>
        <p:spPr>
          <a:xfrm>
            <a:off x="434567" y="1622632"/>
            <a:ext cx="7070756" cy="4615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767956" y="1936425"/>
            <a:ext cx="4019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회귀선의 </a:t>
            </a:r>
            <a:r>
              <a:rPr lang="en-US" altLang="ko-KR" smtClean="0">
                <a:ea typeface="나눔스퀘어 ExtraBold" panose="020B0600000101010101"/>
              </a:rPr>
              <a:t>3.8</a:t>
            </a:r>
            <a:r>
              <a:rPr lang="ko-KR" altLang="en-US" smtClean="0">
                <a:ea typeface="나눔스퀘어 ExtraBold" panose="020B0600000101010101"/>
              </a:rPr>
              <a:t>점 지점을 확인한 결과</a:t>
            </a:r>
            <a:r>
              <a:rPr lang="en-US" altLang="ko-KR">
                <a:ea typeface="나눔스퀘어 ExtraBold" panose="020B0600000101010101"/>
              </a:rPr>
              <a:t/>
            </a:r>
            <a:br>
              <a:rPr lang="en-US" altLang="ko-KR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유사도 값 </a:t>
            </a:r>
            <a:r>
              <a:rPr lang="en-US" altLang="ko-KR" smtClean="0">
                <a:ea typeface="나눔스퀘어 ExtraBold" panose="020B0600000101010101"/>
              </a:rPr>
              <a:t>0.41</a:t>
            </a:r>
            <a:r>
              <a:rPr lang="ko-KR" altLang="en-US" smtClean="0">
                <a:ea typeface="나눔스퀘어 ExtraBold" panose="020B0600000101010101"/>
              </a:rPr>
              <a:t>을 확인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okt </a:t>
            </a:r>
            <a:r>
              <a:rPr lang="ko-KR" altLang="en-US" smtClean="0">
                <a:ea typeface="나눔스퀘어 ExtraBold" panose="020B0600000101010101"/>
              </a:rPr>
              <a:t>형태소 분석기를 사용한 결과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ko-KR" altLang="en-US" smtClean="0">
                <a:ea typeface="나눔스퀘어 ExtraBold" panose="020B0600000101010101"/>
              </a:rPr>
              <a:t>유사도가 </a:t>
            </a:r>
            <a:r>
              <a:rPr lang="en-US" altLang="ko-KR" smtClean="0">
                <a:ea typeface="나눔스퀘어 ExtraBold" panose="020B0600000101010101"/>
              </a:rPr>
              <a:t>0.41</a:t>
            </a:r>
            <a:r>
              <a:rPr lang="ko-KR" altLang="en-US" smtClean="0">
                <a:ea typeface="나눔스퀘어 ExtraBold" panose="020B0600000101010101"/>
              </a:rPr>
              <a:t>이상인 경우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mtClean="0">
                <a:ea typeface="나눔스퀘어 ExtraBold" panose="020B0600000101010101"/>
              </a:rPr>
              <a:t>3.8</a:t>
            </a:r>
            <a:r>
              <a:rPr lang="ko-KR" altLang="en-US" smtClean="0">
                <a:ea typeface="나눔스퀘어 ExtraBold" panose="020B0600000101010101"/>
              </a:rPr>
              <a:t>점 이상이라고 간주</a:t>
            </a: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9508461" y="4191866"/>
            <a:ext cx="538642" cy="38024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274867" y="5100932"/>
            <a:ext cx="3005830" cy="445288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해당 작성자 스패머 판단 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유사도 기반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결과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31746"/>
            <a:ext cx="9950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r>
              <a:rPr lang="en-US" altLang="ko-KR" smtClean="0">
                <a:ea typeface="나눔스퀘어 ExtraBold" panose="020B0600000101010101"/>
              </a:rPr>
              <a:t/>
            </a:r>
            <a:br>
              <a:rPr lang="en-US" altLang="ko-KR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/>
            </a:r>
            <a:br>
              <a:rPr lang="en-US" altLang="ko-KR" sz="2000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139757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>
                <a:ea typeface="나눔스퀘어 ExtraBold" panose="020B0600000101010101"/>
              </a:rPr>
              <a:t>12911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</a:t>
            </a:r>
            <a:r>
              <a:rPr lang="en-US" altLang="ko-KR" sz="2000">
                <a:ea typeface="나눔스퀘어 ExtraBold" panose="020B0600000101010101"/>
              </a:rPr>
              <a:t>9.24</a:t>
            </a:r>
            <a:r>
              <a:rPr lang="en-US" altLang="ko-KR" sz="2000" smtClean="0">
                <a:ea typeface="나눔스퀘어 ExtraBold" panose="020B0600000101010101"/>
              </a:rPr>
              <a:t>%)</a:t>
            </a:r>
            <a:br>
              <a:rPr lang="en-US" altLang="ko-KR" sz="2000" smtClean="0">
                <a:ea typeface="나눔스퀘어 ExtraBold" panose="020B0600000101010101"/>
              </a:rPr>
            </a:br>
            <a:r>
              <a:rPr lang="en-US" altLang="ko-KR" sz="2000" smtClean="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>
                <a:ea typeface="나눔스퀘어 ExtraBold" panose="020B0600000101010101"/>
              </a:rPr>
              <a:t> </a:t>
            </a:r>
            <a:r>
              <a:rPr lang="en-US" altLang="ko-KR" sz="2000" smtClean="0">
                <a:ea typeface="나눔스퀘어 ExtraBold" panose="020B0600000101010101"/>
              </a:rPr>
              <a:t>: 5320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>
                <a:ea typeface="나눔스퀘어 ExtraBold" panose="020B0600000101010101"/>
              </a:rPr>
              <a:t>338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</a:t>
            </a:r>
            <a:r>
              <a:rPr lang="en-US" altLang="ko-KR" sz="2000">
                <a:ea typeface="나눔스퀘어 ExtraBold" panose="020B0600000101010101"/>
              </a:rPr>
              <a:t>6.35</a:t>
            </a:r>
            <a:r>
              <a:rPr lang="en-US" altLang="ko-KR" sz="2000" smtClean="0">
                <a:ea typeface="나눔스퀘어 ExtraBold" panose="020B0600000101010101"/>
              </a:rPr>
              <a:t>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9" y="3077248"/>
            <a:ext cx="10149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>
                <a:ea typeface="나눔스퀘어 ExtraBold" panose="020B0600000101010101"/>
              </a:rPr>
              <a:t>Clustering</a:t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139757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 smtClean="0">
                <a:ea typeface="나눔스퀘어 ExtraBold" panose="020B0600000101010101"/>
              </a:rPr>
              <a:t>238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(0.17%)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 smtClean="0">
                <a:ea typeface="나눔스퀘어 ExtraBold" panose="020B0600000101010101"/>
              </a:rPr>
              <a:t> : 5320</a:t>
            </a:r>
            <a:r>
              <a:rPr lang="ko-KR" altLang="en-US" sz="2000">
                <a:ea typeface="나눔스퀘어 ExtraBold" panose="020B0600000101010101"/>
              </a:rPr>
              <a:t>개 리뷰 중 </a:t>
            </a:r>
            <a:r>
              <a:rPr lang="en-US" altLang="ko-KR" sz="2000" smtClean="0">
                <a:ea typeface="나눔스퀘어 ExtraBold" panose="020B0600000101010101"/>
              </a:rPr>
              <a:t>21</a:t>
            </a:r>
            <a:r>
              <a:rPr lang="ko-KR" altLang="en-US" sz="2000" smtClean="0">
                <a:ea typeface="나눔스퀘어 ExtraBold" panose="020B0600000101010101"/>
              </a:rPr>
              <a:t>개</a:t>
            </a:r>
            <a:r>
              <a:rPr lang="en-US" altLang="ko-KR" sz="2000" smtClean="0">
                <a:ea typeface="나눔스퀘어 ExtraBold" panose="020B0600000101010101"/>
              </a:rPr>
              <a:t> (0.39%)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522750"/>
            <a:ext cx="4454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</a:t>
            </a:r>
            <a:r>
              <a:rPr lang="ko-KR" altLang="en-US" sz="2000" smtClean="0">
                <a:ea typeface="나눔스퀘어 ExtraBold" panose="020B0600000101010101"/>
              </a:rPr>
              <a:t>쿠팡 </a:t>
            </a:r>
            <a:r>
              <a:rPr lang="en-US" altLang="ko-KR" sz="2000" smtClean="0">
                <a:ea typeface="나눔스퀘어 ExtraBold" panose="020B0600000101010101"/>
              </a:rPr>
              <a:t>: 5172</a:t>
            </a:r>
            <a:r>
              <a:rPr lang="ko-KR" altLang="en-US" sz="2000" smtClean="0">
                <a:ea typeface="나눔스퀘어 ExtraBold" panose="020B0600000101010101"/>
              </a:rPr>
              <a:t>명 중 </a:t>
            </a:r>
            <a:r>
              <a:rPr lang="en-US" altLang="ko-KR" sz="2000" smtClean="0">
                <a:ea typeface="나눔스퀘어 ExtraBold" panose="020B0600000101010101"/>
              </a:rPr>
              <a:t>925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en-US" altLang="ko-KR" sz="2000" smtClean="0">
                <a:ea typeface="나눔스퀘어 ExtraBold" panose="020B0600000101010101"/>
              </a:rPr>
              <a:t>(17.97%)</a:t>
            </a:r>
            <a:r>
              <a:rPr lang="en-US" altLang="ko-KR" sz="2000">
                <a:ea typeface="나눔스퀘어 ExtraBold" panose="020B0600000101010101"/>
              </a:rPr>
              <a:t/>
            </a:r>
            <a:br>
              <a:rPr lang="en-US" altLang="ko-KR" sz="2000">
                <a:ea typeface="나눔스퀘어 ExtraBold" panose="020B0600000101010101"/>
              </a:rPr>
            </a:br>
            <a:r>
              <a:rPr lang="en-US" altLang="ko-KR" sz="2000">
                <a:ea typeface="나눔스퀘어 ExtraBold" panose="020B0600000101010101"/>
              </a:rPr>
              <a:t>- 11</a:t>
            </a:r>
            <a:r>
              <a:rPr lang="ko-KR" altLang="en-US" sz="2000" smtClean="0">
                <a:ea typeface="나눔스퀘어 ExtraBold" panose="020B0600000101010101"/>
              </a:rPr>
              <a:t>번가</a:t>
            </a:r>
            <a:r>
              <a:rPr lang="en-US" altLang="ko-KR" sz="2000" smtClean="0">
                <a:ea typeface="나눔스퀘어 ExtraBold" panose="020B0600000101010101"/>
              </a:rPr>
              <a:t> : 935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ko-KR" altLang="en-US" sz="2000">
                <a:ea typeface="나눔스퀘어 ExtraBold" panose="020B0600000101010101"/>
              </a:rPr>
              <a:t>중 </a:t>
            </a:r>
            <a:r>
              <a:rPr lang="en-US" altLang="ko-KR" sz="2000" smtClean="0">
                <a:ea typeface="나눔스퀘어 ExtraBold" panose="020B0600000101010101"/>
              </a:rPr>
              <a:t>11</a:t>
            </a:r>
            <a:r>
              <a:rPr lang="ko-KR" altLang="en-US" sz="2000" smtClean="0">
                <a:ea typeface="나눔스퀘어 ExtraBold" panose="020B0600000101010101"/>
              </a:rPr>
              <a:t>명 </a:t>
            </a:r>
            <a:r>
              <a:rPr lang="en-US" altLang="ko-KR" sz="2000" smtClean="0">
                <a:ea typeface="나눔스퀘어 ExtraBold" panose="020B0600000101010101"/>
              </a:rPr>
              <a:t>(1.18%)</a:t>
            </a:r>
            <a:r>
              <a:rPr lang="ko-KR" altLang="en-US" sz="2000" smtClean="0">
                <a:ea typeface="나눔스퀘어 ExtraBold" panose="020B0600000101010101"/>
              </a:rPr>
              <a:t> </a:t>
            </a:r>
            <a:endParaRPr lang="en-US" altLang="ko-KR" sz="2000">
              <a:ea typeface="나눔스퀘어 ExtraBold" panose="020B060000010101010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26" y="1828158"/>
            <a:ext cx="5792143" cy="38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결과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17472"/>
            <a:ext cx="995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3112040"/>
            <a:ext cx="1014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 smtClean="0">
                <a:ea typeface="나눔스퀘어 ExtraBold" panose="020B0600000101010101"/>
              </a:rPr>
              <a:t>Clustering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606608"/>
            <a:ext cx="445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endParaRPr lang="en-US" altLang="ko-KR" sz="2000">
              <a:ea typeface="나눔스퀘어 ExtraBold" panose="020B060000010101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5728" b="43734"/>
          <a:stretch/>
        </p:blipFill>
        <p:spPr>
          <a:xfrm>
            <a:off x="1348962" y="2026642"/>
            <a:ext cx="4515541" cy="1035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644"/>
          <a:stretch/>
        </p:blipFill>
        <p:spPr>
          <a:xfrm>
            <a:off x="1348962" y="3540435"/>
            <a:ext cx="4515541" cy="1035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62" y="5006718"/>
            <a:ext cx="4514850" cy="10668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029325" y="2544305"/>
            <a:ext cx="1095375" cy="3001184"/>
            <a:chOff x="6400801" y="2544305"/>
            <a:chExt cx="1765425" cy="3001184"/>
          </a:xfrm>
        </p:grpSpPr>
        <p:cxnSp>
          <p:nvCxnSpPr>
            <p:cNvPr id="9" name="꺾인 연결선 8"/>
            <p:cNvCxnSpPr/>
            <p:nvPr/>
          </p:nvCxnSpPr>
          <p:spPr>
            <a:xfrm>
              <a:off x="6409854" y="2544305"/>
              <a:ext cx="1756372" cy="1513793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 flipV="1">
              <a:off x="6414380" y="4058098"/>
              <a:ext cx="1747319" cy="148739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400801" y="4058098"/>
              <a:ext cx="142139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991" y="3358011"/>
            <a:ext cx="4880709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36952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</a:t>
              </a:r>
              <a:endParaRPr lang="en-US" altLang="ko-KR" sz="4800" b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 및 개선사항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1617472"/>
            <a:ext cx="995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단어 출현 빈도 기반</a:t>
            </a:r>
            <a:endParaRPr lang="en-US" altLang="ko-KR" sz="2000" smtClean="0">
              <a:ea typeface="나눔스퀘어 ExtraBold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3112040"/>
            <a:ext cx="1014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감성 분석 기반 </a:t>
            </a:r>
            <a:r>
              <a:rPr lang="en-US" altLang="ko-KR" sz="2000" smtClean="0">
                <a:ea typeface="나눔스퀘어 ExtraBold" panose="020B0600000101010101"/>
              </a:rPr>
              <a:t>Clustering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162558" y="4606608"/>
            <a:ext cx="445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리뷰</a:t>
            </a:r>
            <a:r>
              <a:rPr lang="en-US" altLang="ko-KR" sz="2000" smtClean="0">
                <a:ea typeface="나눔스퀘어 ExtraBold" panose="020B0600000101010101"/>
              </a:rPr>
              <a:t> </a:t>
            </a:r>
            <a:r>
              <a:rPr lang="ko-KR" altLang="en-US" sz="2000" smtClean="0">
                <a:ea typeface="나눔스퀘어 ExtraBold" panose="020B0600000101010101"/>
              </a:rPr>
              <a:t>유사도 기반</a:t>
            </a:r>
            <a:endParaRPr lang="en-US" altLang="ko-KR" sz="2000">
              <a:ea typeface="나눔스퀘어 ExtraBold" panose="020B060000010101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4200" y="3597714"/>
            <a:ext cx="831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KNU</a:t>
            </a:r>
            <a:r>
              <a:rPr lang="ko-KR" altLang="en-US">
                <a:ea typeface="나눔스퀘어 ExtraBold" panose="020B0600000101010101"/>
              </a:rPr>
              <a:t> </a:t>
            </a:r>
            <a:r>
              <a:rPr lang="ko-KR" altLang="en-US" smtClean="0">
                <a:ea typeface="나눔스퀘어 ExtraBold" panose="020B0600000101010101"/>
              </a:rPr>
              <a:t>감성 사전의 한계점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강조어구에 대한 판단 불가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전체 데이터 양에 비해 극도로 적은 필터링 결과 리뷰 수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200" y="5092282"/>
            <a:ext cx="1133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작성자 </a:t>
            </a:r>
            <a:r>
              <a:rPr lang="en-US" altLang="ko-KR" smtClean="0">
                <a:ea typeface="나눔스퀘어 ExtraBold" panose="020B0600000101010101"/>
              </a:rPr>
              <a:t>IP</a:t>
            </a:r>
            <a:r>
              <a:rPr lang="ko-KR" altLang="en-US" smtClean="0">
                <a:ea typeface="나눔스퀘어 ExtraBold" panose="020B0600000101010101"/>
              </a:rPr>
              <a:t>가 아닌 이름으로 구별하여 익명 처리된 다른 작성자를 같은 작성자로 간주 가능 </a:t>
            </a:r>
            <a:r>
              <a:rPr lang="en-US" altLang="ko-KR" smtClean="0">
                <a:ea typeface="나눔스퀘어 ExtraBold" panose="020B0600000101010101"/>
              </a:rPr>
              <a:t>(ex) </a:t>
            </a:r>
            <a:r>
              <a:rPr lang="ko-KR" altLang="en-US" smtClean="0">
                <a:ea typeface="나눔스퀘어 ExtraBold" panose="020B0600000101010101"/>
              </a:rPr>
              <a:t>김</a:t>
            </a:r>
            <a:r>
              <a:rPr lang="en-US" altLang="ko-KR" smtClean="0">
                <a:ea typeface="나눔스퀘어 ExtraBold" panose="020B0600000101010101"/>
              </a:rPr>
              <a:t>*</a:t>
            </a:r>
            <a:r>
              <a:rPr lang="ko-KR" altLang="en-US">
                <a:ea typeface="나눔스퀘어 ExtraBold" panose="020B0600000101010101"/>
              </a:rPr>
              <a:t>규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이</a:t>
            </a:r>
            <a:r>
              <a:rPr lang="en-US" altLang="ko-KR" smtClean="0">
                <a:ea typeface="나눔스퀘어 ExtraBold" panose="020B0600000101010101"/>
              </a:rPr>
              <a:t>*</a:t>
            </a:r>
            <a:r>
              <a:rPr lang="ko-KR" altLang="en-US" smtClean="0">
                <a:ea typeface="나눔스퀘어 ExtraBold" panose="020B0600000101010101"/>
              </a:rPr>
              <a:t>민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데이터 내부 동일 작성자 리뷰 </a:t>
            </a:r>
            <a:r>
              <a:rPr lang="en-US" altLang="ko-KR" smtClean="0">
                <a:ea typeface="나눔스퀘어 ExtraBold" panose="020B0600000101010101"/>
              </a:rPr>
              <a:t>2</a:t>
            </a:r>
            <a:r>
              <a:rPr lang="ko-KR" altLang="en-US" smtClean="0">
                <a:ea typeface="나눔스퀘어 ExtraBold" panose="020B0600000101010101"/>
              </a:rPr>
              <a:t>개 미만인 경우 적용 불가능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200" y="2103146"/>
            <a:ext cx="831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c1 </a:t>
            </a:r>
            <a:r>
              <a:rPr lang="ko-KR" altLang="en-US" smtClean="0">
                <a:ea typeface="나눔스퀘어 ExtraBold" panose="020B0600000101010101"/>
              </a:rPr>
              <a:t>계산식에서의 각 </a:t>
            </a:r>
            <a:r>
              <a:rPr lang="en-US" altLang="ko-KR" smtClean="0">
                <a:ea typeface="나눔스퀘어 ExtraBold" panose="020B0600000101010101"/>
              </a:rPr>
              <a:t>feature </a:t>
            </a:r>
            <a:r>
              <a:rPr lang="ko-KR" altLang="en-US" smtClean="0">
                <a:ea typeface="나눔스퀘어 ExtraBold" panose="020B0600000101010101"/>
              </a:rPr>
              <a:t>가중치에 대한 </a:t>
            </a:r>
            <a:r>
              <a:rPr lang="ko-KR" altLang="en-US" smtClean="0">
                <a:ea typeface="나눔스퀘어 ExtraBold" panose="020B0600000101010101"/>
              </a:rPr>
              <a:t>논리성</a:t>
            </a: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필터링 기준이 된 이상치 값의 논리성</a:t>
            </a:r>
            <a:endParaRPr lang="en-US" altLang="ko-KR" smtClean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334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3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 사항 및 기대효과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8961" y="1796870"/>
            <a:ext cx="10434078" cy="1265531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쿠팡 내 스팸리뷰 일부 필터링 가능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  <a:endParaRPr lang="en-US" altLang="ko-KR" sz="2000">
              <a:solidFill>
                <a:schemeClr val="tx1"/>
              </a:solidFill>
              <a:ea typeface="나눔스퀘어 ExtraBold" panose="020B0600000101010101"/>
            </a:endParaRP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스팸 리뷰 처리가 미흡한 쿠팡 내 제품 구매시 리뷰 필터링을 통한 제품 선택 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8961" y="4941377"/>
            <a:ext cx="10434078" cy="127091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쇼핑몰 외 온라인 구매 플랫폼에 확장 적용 가능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연구 데이터 변화를 통한 다양한 플랫폼 적용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8961" y="3363261"/>
            <a:ext cx="10434078" cy="127091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&lt; </a:t>
            </a:r>
            <a:r>
              <a:rPr lang="ko-KR" altLang="en-US" sz="2000" smtClean="0">
                <a:solidFill>
                  <a:schemeClr val="tx1"/>
                </a:solidFill>
                <a:ea typeface="나눔스퀘어 ExtraBold" panose="020B0600000101010101"/>
              </a:rPr>
              <a:t>스팸리뷰 판단 미실시 소규모 쇼핑몰에 적용 가능 예상 </a:t>
            </a:r>
            <a:r>
              <a:rPr lang="en-US" altLang="ko-KR" sz="2000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스팸 리뷰 필터링 시스템이 잘 갖춰지지않은 소규모 쇼핑몰에 적용 가능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2341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40943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3821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55419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62560" y="159116"/>
            <a:ext cx="8003666" cy="661719"/>
            <a:chOff x="162560" y="159116"/>
            <a:chExt cx="8003666" cy="6617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DC96B8-21F1-4CA5-82F2-62149BA3A81F}"/>
                </a:ext>
              </a:extLst>
            </p:cNvPr>
            <p:cNvSpPr txBox="1"/>
            <p:nvPr/>
          </p:nvSpPr>
          <p:spPr>
            <a:xfrm>
              <a:off x="162560" y="159116"/>
              <a:ext cx="84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solidFill>
                    <a:schemeClr val="accent1">
                      <a:lumMod val="50000"/>
                    </a:schemeClr>
                  </a:solidFill>
                </a:rPr>
                <a:t>Part </a:t>
              </a:r>
              <a:r>
                <a:rPr lang="en-US" altLang="ko-KR" sz="1600" b="1" smtClean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  <a:endParaRPr lang="ko-KR" alt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E4E03B-DC2B-4AB1-AA88-841F77488FB8}"/>
                </a:ext>
              </a:extLst>
            </p:cNvPr>
            <p:cNvSpPr txBox="1"/>
            <p:nvPr/>
          </p:nvSpPr>
          <p:spPr>
            <a:xfrm flipH="1">
              <a:off x="1005840" y="174504"/>
              <a:ext cx="7160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smtClean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개발후기 및 느낀점</a:t>
              </a:r>
              <a:endPara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62559" y="1129886"/>
            <a:ext cx="6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개발후기 및 느낀점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53090" y="2093468"/>
            <a:ext cx="114983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이윤재 </a:t>
            </a:r>
            <a:endParaRPr lang="en-US" altLang="ko-KR" sz="200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일반적인 방법으로 크롤링이 안되는 상황과 논리적 결함을 고치는 과정에서 다양한 시도를 해볼 수 있었기 때문에 좋은 경험이 되었다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  <a:endParaRPr lang="en-US" altLang="ko-KR" sz="200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김정호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많은 것을 배우고 많은 부족함을 알게 되어서 남은 교육 기간동안 더 열심히 하겠다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endParaRPr lang="en-US" altLang="ko-KR" sz="2000" smtClean="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박성하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기본기가 부족해 처음에 헤매었지만 시행착오를 겪으며 많이 배울 수 있는 좋은 기회가 되었다</a:t>
            </a:r>
            <a:r>
              <a:rPr lang="en-US" altLang="ko-KR">
                <a:ea typeface="나눔스퀘어 ExtraBold" panose="020B0600000101010101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smtClean="0">
              <a:ea typeface="나눔스퀘어 ExtraBold" panose="020B0600000101010101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ea typeface="나눔스퀘어 ExtraBold" panose="020B0600000101010101"/>
              </a:rPr>
              <a:t>조민호</a:t>
            </a:r>
            <a:endParaRPr lang="en-US" altLang="ko-KR" sz="2000" smtClean="0">
              <a:ea typeface="나눔스퀘어 ExtraBold" panose="020B0600000101010101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팀원들과 각자 다양한 방법으로 분석을 하면서 나의 방법과 다른 팀원의 방법을 비교해보며 다양한 지식을 얻을 수 있어서 좋았고 쉽지 않은 주제였지만 목표한 만큼의 결과가 나와서 뿌듯하다</a:t>
            </a:r>
            <a:r>
              <a:rPr lang="en-US" altLang="ko-KR" smtClean="0">
                <a:ea typeface="나눔스퀘어 ExtraBold" panose="020B0600000101010101"/>
              </a:rPr>
              <a:t>.</a:t>
            </a:r>
            <a:endParaRPr lang="en-US" altLang="ko-KR" smtClean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98769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References </a:t>
            </a:r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데이터 출처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244444" y="1129886"/>
            <a:ext cx="1161559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ea typeface="나눔스퀘어 ExtraBold" panose="020B0600000101010101"/>
              </a:rPr>
              <a:t>윤덕환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채선애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송으뜸</a:t>
            </a:r>
            <a:r>
              <a:rPr lang="en-US" altLang="ko-KR">
                <a:ea typeface="나눔스퀘어 ExtraBold" panose="020B0600000101010101"/>
              </a:rPr>
              <a:t>, </a:t>
            </a:r>
            <a:r>
              <a:rPr lang="ko-KR" altLang="en-US">
                <a:ea typeface="나눔스퀘어 ExtraBold" panose="020B0600000101010101"/>
              </a:rPr>
              <a:t>김윤미</a:t>
            </a:r>
            <a:r>
              <a:rPr lang="en-US" altLang="ko-KR">
                <a:ea typeface="나눔스퀘어 ExtraBold" panose="020B0600000101010101"/>
              </a:rPr>
              <a:t>. "2017 </a:t>
            </a:r>
            <a:r>
              <a:rPr lang="ko-KR" altLang="en-US">
                <a:ea typeface="나눔스퀘어 ExtraBold" panose="020B0600000101010101"/>
              </a:rPr>
              <a:t>소비자 리뷰 영향력 조사</a:t>
            </a:r>
            <a:r>
              <a:rPr lang="en-US" altLang="ko-KR">
                <a:ea typeface="나눔스퀘어 ExtraBold" panose="020B0600000101010101"/>
              </a:rPr>
              <a:t>." </a:t>
            </a:r>
            <a:r>
              <a:rPr lang="ko-KR" altLang="en-US">
                <a:ea typeface="나눔스퀘어 ExtraBold" panose="020B0600000101010101"/>
              </a:rPr>
              <a:t>리서치보고서</a:t>
            </a:r>
            <a:r>
              <a:rPr lang="en-US" altLang="ko-KR">
                <a:ea typeface="나눔스퀘어 ExtraBold" panose="020B0600000101010101"/>
              </a:rPr>
              <a:t>, 2017.7 (2017): 1-28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오하영</a:t>
            </a:r>
            <a:r>
              <a:rPr lang="en-US" altLang="ko-KR">
                <a:ea typeface="나눔스퀘어 ExtraBold" panose="020B0600000101010101"/>
              </a:rPr>
              <a:t>. "</a:t>
            </a:r>
            <a:r>
              <a:rPr lang="ko-KR" altLang="en-US">
                <a:ea typeface="나눔스퀘어 ExtraBold" panose="020B0600000101010101"/>
              </a:rPr>
              <a:t>동시출현 단어분석 기반 스팸 문자 탐지 기법</a:t>
            </a:r>
            <a:r>
              <a:rPr lang="en-US" altLang="ko-KR">
                <a:ea typeface="나눔스퀘어 ExtraBold" panose="020B0600000101010101"/>
              </a:rPr>
              <a:t>." </a:t>
            </a:r>
            <a:r>
              <a:rPr lang="ko-KR" altLang="en-US">
                <a:ea typeface="나눔스퀘어 ExtraBold" panose="020B0600000101010101"/>
              </a:rPr>
              <a:t>정보보호학회논문지 </a:t>
            </a:r>
            <a:r>
              <a:rPr lang="en-US" altLang="ko-KR">
                <a:ea typeface="나눔스퀘어 ExtraBold" panose="020B0600000101010101"/>
              </a:rPr>
              <a:t>26.3 (2016): 693-700</a:t>
            </a:r>
            <a:r>
              <a:rPr lang="en-US" altLang="ko-KR" smtClean="0">
                <a:ea typeface="나눔스퀘어 ExtraBold" panose="020B0600000101010101"/>
              </a:rPr>
              <a:t>.</a:t>
            </a:r>
          </a:p>
          <a:p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mtClean="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쿠팡</a:t>
            </a:r>
            <a:r>
              <a:rPr lang="en-US" altLang="ko-KR" smtClean="0">
                <a:ea typeface="나눔스퀘어 ExtraBold" panose="020B0600000101010101"/>
              </a:rPr>
              <a:t>(Coupang). (</a:t>
            </a:r>
            <a:r>
              <a:rPr lang="en-US" altLang="ko-KR">
                <a:ea typeface="나눔스퀘어 ExtraBold" panose="020B0600000101010101"/>
                <a:hlinkClick r:id="rId2"/>
              </a:rPr>
              <a:t>https://www.coupang.com</a:t>
            </a:r>
            <a:r>
              <a:rPr lang="en-US" altLang="ko-KR" smtClean="0">
                <a:ea typeface="나눔스퀘어 ExtraBold" panose="020B0600000101010101"/>
                <a:hlinkClick r:id="rId2"/>
              </a:rPr>
              <a:t>/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11</a:t>
            </a:r>
            <a:r>
              <a:rPr lang="ko-KR" altLang="en-US" smtClean="0">
                <a:ea typeface="나눔스퀘어 ExtraBold" panose="020B0600000101010101"/>
              </a:rPr>
              <a:t>번가</a:t>
            </a:r>
            <a:r>
              <a:rPr lang="en-US" altLang="ko-KR" smtClean="0">
                <a:ea typeface="나눔스퀘어 ExtraBold" panose="020B0600000101010101"/>
              </a:rPr>
              <a:t>.</a:t>
            </a:r>
            <a:r>
              <a:rPr lang="ko-KR" altLang="en-US" smtClean="0">
                <a:ea typeface="나눔스퀘어 ExtraBold" panose="020B0600000101010101"/>
              </a:rPr>
              <a:t> </a:t>
            </a:r>
            <a:r>
              <a:rPr lang="en-US" altLang="ko-KR">
                <a:ea typeface="나눔스퀘어 ExtraBold" panose="020B0600000101010101"/>
              </a:rPr>
              <a:t>(</a:t>
            </a:r>
            <a:r>
              <a:rPr lang="en-US" altLang="ko-KR">
                <a:ea typeface="나눔스퀘어 ExtraBold" panose="020B0600000101010101"/>
                <a:hlinkClick r:id="rId3"/>
              </a:rPr>
              <a:t>https://www.11st.co.kr/main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ea typeface="나눔스퀘어 ExtraBold" panose="020B0600000101010101"/>
              </a:rPr>
              <a:t>kakaobrain. </a:t>
            </a:r>
            <a:r>
              <a:rPr lang="en-US" altLang="ko-KR">
                <a:ea typeface="나눔스퀘어 ExtraBold" panose="020B0600000101010101"/>
              </a:rPr>
              <a:t>KorNLUDatasets (</a:t>
            </a:r>
            <a:r>
              <a:rPr lang="en-US" altLang="ko-KR">
                <a:ea typeface="나눔스퀘어 ExtraBold" panose="020B0600000101010101"/>
                <a:hlinkClick r:id="rId4"/>
              </a:rPr>
              <a:t>https://github.com/kakaobrain/KorNLUDatasets/tree/master/KorSTS</a:t>
            </a:r>
            <a:r>
              <a:rPr lang="en-US" altLang="ko-KR" smtClean="0">
                <a:ea typeface="나눔스퀘어 ExtraBold" panose="020B0600000101010101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596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4663011" y="2767280"/>
              <a:ext cx="28659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smtClean="0">
                  <a:solidFill>
                    <a:schemeClr val="bg1"/>
                  </a:solidFill>
                </a:rPr>
                <a:t>Q &amp; A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9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3" y="902988"/>
            <a:ext cx="8058150" cy="23812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83923" y="3390346"/>
            <a:ext cx="2943225" cy="2105025"/>
            <a:chOff x="2505075" y="2727994"/>
            <a:chExt cx="2943225" cy="2105025"/>
          </a:xfrm>
        </p:grpSpPr>
        <p:pic>
          <p:nvPicPr>
            <p:cNvPr id="4" name="그림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505075" y="2727994"/>
              <a:ext cx="2943225" cy="21050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800349" y="2760163"/>
              <a:ext cx="2143126" cy="1659437"/>
            </a:xfrm>
            <a:prstGeom prst="rect">
              <a:avLst/>
            </a:prstGeom>
            <a:blipFill dpi="0" rotWithShape="1">
              <a:blip r:embed="rId4"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93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쿠팡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918074"/>
            <a:ext cx="33337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1번가 2분기 연속 흑자…월간 십일절·SK pay 출시 효과 | 한경닷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080039"/>
            <a:ext cx="2475871" cy="106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4309450" y="2227048"/>
            <a:ext cx="1892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66445" y="1770522"/>
            <a:ext cx="19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리뷰 크롤링</a:t>
            </a:r>
            <a:endParaRPr lang="ko-KR" altLang="en-US">
              <a:ea typeface="나눔스퀘어 ExtraBold" panose="020B0600000101010101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262454" y="4623553"/>
            <a:ext cx="1892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19449" y="4167027"/>
            <a:ext cx="19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리뷰 크롤링</a:t>
            </a:r>
            <a:endParaRPr lang="ko-KR" altLang="en-US">
              <a:ea typeface="나눔스퀘어 ExtraBold" panose="020B0600000101010101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373030" y="1366969"/>
            <a:ext cx="1722422" cy="1720158"/>
            <a:chOff x="6463565" y="1448520"/>
            <a:chExt cx="1722422" cy="1720158"/>
          </a:xfrm>
        </p:grpSpPr>
        <p:sp>
          <p:nvSpPr>
            <p:cNvPr id="17" name="원통 16"/>
            <p:cNvSpPr/>
            <p:nvPr/>
          </p:nvSpPr>
          <p:spPr>
            <a:xfrm>
              <a:off x="6483325" y="1448520"/>
              <a:ext cx="1682902" cy="1720158"/>
            </a:xfrm>
            <a:prstGeom prst="can">
              <a:avLst/>
            </a:prstGeom>
            <a:noFill/>
            <a:ln w="38100">
              <a:solidFill>
                <a:srgbClr val="024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0" name="Picture 16" descr="MySQL 이모저모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565" y="1842928"/>
              <a:ext cx="1722422" cy="1227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세로로 말린 두루마리 모양 18"/>
          <p:cNvSpPr/>
          <p:nvPr/>
        </p:nvSpPr>
        <p:spPr>
          <a:xfrm>
            <a:off x="5357010" y="3884337"/>
            <a:ext cx="1477978" cy="1601709"/>
          </a:xfrm>
          <a:prstGeom prst="verticalScroll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리뷰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algn="ctr"/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data</a:t>
            </a:r>
            <a:endParaRPr lang="ko-KR" altLang="en-US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445" y="2349720"/>
            <a:ext cx="19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ea typeface="나눔스퀘어 ExtraBold" panose="020B0600000101010101"/>
              </a:rPr>
              <a:t>DB </a:t>
            </a:r>
            <a:r>
              <a:rPr lang="ko-KR" altLang="en-US" smtClean="0">
                <a:ea typeface="나눔스퀘어 ExtraBold" panose="020B0600000101010101"/>
              </a:rPr>
              <a:t>저장</a:t>
            </a:r>
            <a:endParaRPr lang="ko-KR" altLang="en-US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3073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1040" t="20507" r="27225" b="12734"/>
          <a:stretch/>
        </p:blipFill>
        <p:spPr>
          <a:xfrm>
            <a:off x="2139634" y="1591551"/>
            <a:ext cx="7568700" cy="34060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5579952" y="4997626"/>
            <a:ext cx="688063" cy="40729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1279556" y="5619818"/>
            <a:ext cx="92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소비자는 다른 소비자의 상품 리뷰에 영향을 많이 받는다</a:t>
            </a:r>
          </a:p>
        </p:txBody>
      </p:sp>
    </p:spTree>
    <p:extLst>
      <p:ext uri="{BB962C8B-B14F-4D97-AF65-F5344CB8AC3E}">
        <p14:creationId xmlns:p14="http://schemas.microsoft.com/office/powerpoint/2010/main" val="33953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07406" y="1577172"/>
            <a:ext cx="10938836" cy="4554006"/>
            <a:chOff x="407406" y="1577172"/>
            <a:chExt cx="10938836" cy="455400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l="2471"/>
            <a:stretch/>
          </p:blipFill>
          <p:spPr>
            <a:xfrm>
              <a:off x="407406" y="1577172"/>
              <a:ext cx="6964118" cy="17341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217" y="2700957"/>
              <a:ext cx="7545025" cy="1261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406" y="3962306"/>
              <a:ext cx="6989678" cy="1352841"/>
            </a:xfrm>
            <a:prstGeom prst="rect">
              <a:avLst/>
            </a:prstGeom>
          </p:spPr>
        </p:pic>
        <p:pic>
          <p:nvPicPr>
            <p:cNvPr id="2050" name="Picture 2" descr="https://file.mk.co.kr/meet/neds/2021/04/image_readtop_2021_394127_16191738844622052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2"/>
            <a:stretch/>
          </p:blipFill>
          <p:spPr bwMode="auto">
            <a:xfrm>
              <a:off x="4759042" y="4544839"/>
              <a:ext cx="6587200" cy="1586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1918532" y="2286158"/>
            <a:ext cx="7896226" cy="2944898"/>
            <a:chOff x="2288380" y="2094652"/>
            <a:chExt cx="7896226" cy="294489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rcRect t="3523"/>
            <a:stretch/>
          </p:blipFill>
          <p:spPr>
            <a:xfrm>
              <a:off x="2288381" y="2094652"/>
              <a:ext cx="7896225" cy="227897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8380" y="4358474"/>
              <a:ext cx="7896225" cy="6810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6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521939"/>
            <a:ext cx="5957583" cy="2711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120143" y="1846647"/>
            <a:ext cx="5759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아마존 대변인은 고객과의 신뢰가 최우선이라고 말한다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ea typeface="나눔스퀘어 ExtraBold" panose="020B0600000101010101"/>
              </a:rPr>
              <a:t>2019</a:t>
            </a:r>
            <a:r>
              <a:rPr lang="ko-KR" altLang="en-US" sz="1600" smtClean="0">
                <a:ea typeface="나눔스퀘어 ExtraBold" panose="020B0600000101010101"/>
              </a:rPr>
              <a:t>년 </a:t>
            </a:r>
            <a:r>
              <a:rPr lang="en-US" altLang="ko-KR" sz="1600" smtClean="0">
                <a:ea typeface="나눔스퀘어 ExtraBold" panose="020B0600000101010101"/>
              </a:rPr>
              <a:t>5</a:t>
            </a:r>
            <a:r>
              <a:rPr lang="ko-KR" altLang="en-US" sz="1600" smtClean="0">
                <a:ea typeface="나눔스퀘어 ExtraBold" panose="020B0600000101010101"/>
              </a:rPr>
              <a:t>억달러 이상과 </a:t>
            </a:r>
            <a:r>
              <a:rPr lang="en-US" altLang="ko-KR" sz="1600" smtClean="0">
                <a:ea typeface="나눔스퀘어 ExtraBold" panose="020B0600000101010101"/>
              </a:rPr>
              <a:t>8000</a:t>
            </a:r>
            <a:r>
              <a:rPr lang="ko-KR" altLang="en-US" sz="1600" smtClean="0">
                <a:ea typeface="나눔스퀘어 ExtraBold" panose="020B0600000101010101"/>
              </a:rPr>
              <a:t>명 이상의 자원이</a:t>
            </a:r>
            <a:r>
              <a:rPr lang="en-US" altLang="ko-KR" sz="1600" smtClean="0">
                <a:ea typeface="나눔스퀘어 ExtraBold" panose="020B0600000101010101"/>
              </a:rPr>
              <a:t/>
            </a:r>
            <a:br>
              <a:rPr lang="en-US" altLang="ko-KR" sz="1600" smtClean="0">
                <a:ea typeface="나눔스퀘어 ExtraBold" panose="020B0600000101010101"/>
              </a:rPr>
            </a:br>
            <a:r>
              <a:rPr lang="ko-KR" altLang="en-US" sz="1600" smtClean="0">
                <a:ea typeface="나눔스퀘어 ExtraBold" panose="020B0600000101010101"/>
              </a:rPr>
              <a:t>거짓 탐지에 투자되었다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머신러닝과 인력을 통해 매주 수백만개의 리뷰를 검사한다</a:t>
            </a:r>
            <a:r>
              <a:rPr lang="en-US" altLang="ko-KR" sz="1600" smtClean="0">
                <a:ea typeface="나눔스퀘어 ExtraBold" panose="020B0600000101010101"/>
              </a:rPr>
              <a:t>.</a:t>
            </a:r>
          </a:p>
          <a:p>
            <a:endParaRPr lang="en-US" altLang="ko-KR" sz="1600">
              <a:ea typeface="나눔스퀘어 Extra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mtClean="0">
                <a:ea typeface="나눔스퀘어 ExtraBold" panose="020B0600000101010101"/>
              </a:rPr>
              <a:t>가짜 리뷰가 공개되기 전에 막는 것을 목표로 한다</a:t>
            </a:r>
            <a:r>
              <a:rPr lang="en-US" altLang="ko-KR" sz="1600">
                <a:ea typeface="나눔스퀘어 ExtraBold" panose="020B0600000101010101"/>
              </a:rPr>
              <a:t>.</a:t>
            </a:r>
            <a:endParaRPr lang="en-US" altLang="ko-KR" sz="1600" smtClean="0">
              <a:ea typeface="나눔스퀘어 ExtraBold" panose="020B060000010101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584200" y="4934583"/>
            <a:ext cx="928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smtClean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쿠팡 리뷰 데이터를 통한 스팸 리뷰 판단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88893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9840" y="1129886"/>
            <a:ext cx="162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87826" y="1746076"/>
            <a:ext cx="8962025" cy="1545464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 &lt; 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데이터 분석을 통한 스팸 리뷰 판단 시스템 개발 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&gt;</a:t>
            </a: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파생 변수 분석을 통한 스팸 리뷰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리뷰 유사도 분석을 통한 스팸 리뷰 작성자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87825" y="4062256"/>
            <a:ext cx="8962025" cy="1962027"/>
          </a:xfrm>
          <a:prstGeom prst="rect">
            <a:avLst/>
          </a:prstGeom>
          <a:noFill/>
          <a:ln w="38100">
            <a:solidFill>
              <a:srgbClr val="024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 &lt; 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판단 시스템을 사용하여 타 쇼핑몰 리뷰 판단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 &gt;</a:t>
            </a:r>
          </a:p>
          <a:p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쿠팡 리뷰 분석을 통해 만들어진 리뷰 판단 시스템을 사용한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/>
            </a:r>
            <a:b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</a:b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타 쇼핑몰 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(11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번가</a:t>
            </a:r>
            <a:r>
              <a:rPr lang="en-US" altLang="ko-KR" smtClean="0">
                <a:solidFill>
                  <a:schemeClr val="tx1"/>
                </a:solidFill>
                <a:ea typeface="나눔스퀘어 ExtraBold" panose="020B0600000101010101"/>
              </a:rPr>
              <a:t>)</a:t>
            </a: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의 리뷰 판단</a:t>
            </a:r>
            <a:endParaRPr lang="en-US" altLang="ko-KR" smtClean="0">
              <a:solidFill>
                <a:schemeClr val="tx1"/>
              </a:solidFill>
              <a:ea typeface="나눔스퀘어 ExtraBold" panose="020B0600000101010101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tx1"/>
                </a:solidFill>
                <a:ea typeface="나눔스퀘어 ExtraBold" panose="020B0600000101010101"/>
              </a:rPr>
              <a:t>판단 결과를 통한 쿠팡과 타 쇼핑몰의 스팸 리뷰 생태계 차이 확인</a:t>
            </a:r>
            <a:endParaRPr lang="en-US" altLang="ko-KR">
              <a:solidFill>
                <a:schemeClr val="tx1"/>
              </a:solidFill>
              <a:ea typeface="나눔스퀘어 ExtraBold" panose="020B0600000101010101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5856081" y="3405294"/>
            <a:ext cx="425512" cy="5432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392815"/>
            <a:ext cx="12192000" cy="226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16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379839" y="1129886"/>
            <a:ext cx="23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 및 역할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1005840" y="1718172"/>
            <a:ext cx="1411033" cy="4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공통 역할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1406" y="2331324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쿠팡 리뷰 크롤링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추가 변수 생성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1405" y="3577965"/>
            <a:ext cx="94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이윤재 </a:t>
            </a:r>
            <a:r>
              <a:rPr lang="en-US" altLang="ko-KR" smtClean="0">
                <a:ea typeface="나눔스퀘어 ExtraBold" panose="020B0600000101010101"/>
              </a:rPr>
              <a:t>(</a:t>
            </a:r>
            <a:r>
              <a:rPr lang="ko-KR" altLang="en-US" smtClean="0">
                <a:ea typeface="나눔스퀘어 ExtraBold" panose="020B0600000101010101"/>
              </a:rPr>
              <a:t>팀장</a:t>
            </a:r>
            <a:r>
              <a:rPr lang="en-US" altLang="ko-KR" smtClean="0">
                <a:ea typeface="나눔스퀘어 ExtraBold" panose="020B0600000101010101"/>
              </a:rPr>
              <a:t>)</a:t>
            </a:r>
            <a:r>
              <a:rPr lang="ko-KR" altLang="en-US" smtClean="0">
                <a:ea typeface="나눔스퀘어 ExtraBold" panose="020B0600000101010101"/>
              </a:rPr>
              <a:t>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데이터 마트 구축</a:t>
            </a:r>
            <a:r>
              <a:rPr lang="en-US" altLang="ko-KR" smtClean="0">
                <a:ea typeface="나눔스퀘어 ExtraBold" panose="020B0600000101010101"/>
              </a:rPr>
              <a:t>, </a:t>
            </a:r>
            <a:r>
              <a:rPr lang="ko-KR" altLang="en-US" smtClean="0">
                <a:ea typeface="나눔스퀘어 ExtraBold" panose="020B0600000101010101"/>
              </a:rPr>
              <a:t>단어 출현 빈도 기반 리뷰 분석 및 스팸 리뷰 판단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31406" y="4156896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김정호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리뷰 생태계 분석을 위한 타 쇼핑몰 리뷰 크롤링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1406" y="4735003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박성하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감성분석과 </a:t>
            </a:r>
            <a:r>
              <a:rPr lang="en-US" altLang="ko-KR">
                <a:ea typeface="나눔스퀘어 ExtraBold" panose="020B0600000101010101"/>
              </a:rPr>
              <a:t>C</a:t>
            </a:r>
            <a:r>
              <a:rPr lang="en-US" altLang="ko-KR" smtClean="0">
                <a:ea typeface="나눔스퀘어 ExtraBold" panose="020B0600000101010101"/>
              </a:rPr>
              <a:t>lustering</a:t>
            </a:r>
            <a:r>
              <a:rPr lang="ko-KR" altLang="en-US" smtClean="0">
                <a:ea typeface="나눔스퀘어 ExtraBold" panose="020B0600000101010101"/>
              </a:rPr>
              <a:t>을 통한 리뷰 분석 및 스팸 리뷰 판단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31406" y="5313110"/>
            <a:ext cx="832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ea typeface="나눔스퀘어 ExtraBold" panose="020B0600000101010101"/>
              </a:rPr>
              <a:t>조민호 </a:t>
            </a:r>
            <a:r>
              <a:rPr lang="en-US" altLang="ko-KR" smtClean="0">
                <a:ea typeface="나눔스퀘어 ExtraBold" panose="020B0600000101010101"/>
              </a:rPr>
              <a:t>: </a:t>
            </a:r>
            <a:r>
              <a:rPr lang="ko-KR" altLang="en-US" smtClean="0">
                <a:ea typeface="나눔스퀘어 ExtraBold" panose="020B0600000101010101"/>
              </a:rPr>
              <a:t>리뷰 유사도를 통한 스팸 작성자 판별</a:t>
            </a:r>
            <a:r>
              <a:rPr lang="en-US" altLang="ko-KR" smtClean="0">
                <a:ea typeface="나눔스퀘어 ExtraBold" panose="020B0600000101010101"/>
              </a:rPr>
              <a:t> </a:t>
            </a:r>
            <a:endParaRPr lang="ko-KR" altLang="en-US">
              <a:ea typeface="나눔스퀘어 ExtraBold" panose="020B0600000101010101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BCD124-DCF0-4202-978A-108DDA10279A}"/>
              </a:ext>
            </a:extLst>
          </p:cNvPr>
          <p:cNvSpPr/>
          <p:nvPr/>
        </p:nvSpPr>
        <p:spPr>
          <a:xfrm>
            <a:off x="1005840" y="2937534"/>
            <a:ext cx="1411033" cy="4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ea typeface="나눔스퀘어 ExtraBold" panose="020B0600000101010101"/>
              </a:rPr>
              <a:t>개인 역할</a:t>
            </a:r>
            <a:endParaRPr lang="ko-KR" altLang="en-US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7458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6719" y="3465512"/>
            <a:ext cx="6137043" cy="3001327"/>
            <a:chOff x="426719" y="3465512"/>
            <a:chExt cx="6137043" cy="30013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33F567D-3CE0-4BE8-8234-E0056CD76665}"/>
                </a:ext>
              </a:extLst>
            </p:cNvPr>
            <p:cNvGrpSpPr/>
            <p:nvPr/>
          </p:nvGrpSpPr>
          <p:grpSpPr>
            <a:xfrm>
              <a:off x="426719" y="3465512"/>
              <a:ext cx="6137043" cy="3001327"/>
              <a:chOff x="426720" y="3465512"/>
              <a:chExt cx="5669280" cy="300132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61A73A-42AB-46FF-BC14-6DA74140CD91}"/>
                  </a:ext>
                </a:extLst>
              </p:cNvPr>
              <p:cNvSpPr/>
              <p:nvPr/>
            </p:nvSpPr>
            <p:spPr>
              <a:xfrm>
                <a:off x="426720" y="3465512"/>
                <a:ext cx="5669280" cy="3001327"/>
              </a:xfrm>
              <a:prstGeom prst="rect">
                <a:avLst/>
              </a:prstGeom>
              <a:solidFill>
                <a:schemeClr val="accent1">
                  <a:alpha val="9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511480" y="3708260"/>
                <a:ext cx="1276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smtClean="0">
                    <a:solidFill>
                      <a:schemeClr val="bg1"/>
                    </a:solidFill>
                  </a:rPr>
                  <a:t>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476845" y="4231480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프로세싱</a:t>
              </a:r>
              <a:endPara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</TotalTime>
  <Words>1064</Words>
  <Application>Microsoft Office PowerPoint</Application>
  <PresentationFormat>와이드스크린</PresentationFormat>
  <Paragraphs>330</Paragraphs>
  <Slides>35</Slides>
  <Notes>16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MINHO</cp:lastModifiedBy>
  <cp:revision>110</cp:revision>
  <dcterms:created xsi:type="dcterms:W3CDTF">2019-12-23T00:32:35Z</dcterms:created>
  <dcterms:modified xsi:type="dcterms:W3CDTF">2021-07-19T01:42:33Z</dcterms:modified>
</cp:coreProperties>
</file>